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8" r:id="rId1"/>
  </p:sldMasterIdLst>
  <p:notesMasterIdLst>
    <p:notesMasterId r:id="rId44"/>
  </p:notesMasterIdLst>
  <p:handoutMasterIdLst>
    <p:handoutMasterId r:id="rId45"/>
  </p:handoutMasterIdLst>
  <p:sldIdLst>
    <p:sldId id="936" r:id="rId2"/>
    <p:sldId id="937" r:id="rId3"/>
    <p:sldId id="890" r:id="rId4"/>
    <p:sldId id="947" r:id="rId5"/>
    <p:sldId id="939" r:id="rId6"/>
    <p:sldId id="948" r:id="rId7"/>
    <p:sldId id="963" r:id="rId8"/>
    <p:sldId id="891" r:id="rId9"/>
    <p:sldId id="893" r:id="rId10"/>
    <p:sldId id="938" r:id="rId11"/>
    <p:sldId id="949" r:id="rId12"/>
    <p:sldId id="940" r:id="rId13"/>
    <p:sldId id="894" r:id="rId14"/>
    <p:sldId id="930" r:id="rId15"/>
    <p:sldId id="931" r:id="rId16"/>
    <p:sldId id="932" r:id="rId17"/>
    <p:sldId id="920" r:id="rId18"/>
    <p:sldId id="914" r:id="rId19"/>
    <p:sldId id="953" r:id="rId20"/>
    <p:sldId id="955" r:id="rId21"/>
    <p:sldId id="956" r:id="rId22"/>
    <p:sldId id="897" r:id="rId23"/>
    <p:sldId id="898" r:id="rId24"/>
    <p:sldId id="921" r:id="rId25"/>
    <p:sldId id="922" r:id="rId26"/>
    <p:sldId id="957" r:id="rId27"/>
    <p:sldId id="958" r:id="rId28"/>
    <p:sldId id="941" r:id="rId29"/>
    <p:sldId id="942" r:id="rId30"/>
    <p:sldId id="954" r:id="rId31"/>
    <p:sldId id="946" r:id="rId32"/>
    <p:sldId id="944" r:id="rId33"/>
    <p:sldId id="945" r:id="rId34"/>
    <p:sldId id="927" r:id="rId35"/>
    <p:sldId id="959" r:id="rId36"/>
    <p:sldId id="928" r:id="rId37"/>
    <p:sldId id="912" r:id="rId38"/>
    <p:sldId id="943" r:id="rId39"/>
    <p:sldId id="960" r:id="rId40"/>
    <p:sldId id="961" r:id="rId41"/>
    <p:sldId id="962" r:id="rId42"/>
    <p:sldId id="908" r:id="rId4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91"/>
    <a:srgbClr val="993300"/>
    <a:srgbClr val="FAC9A0"/>
    <a:srgbClr val="E1D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840" autoAdjust="0"/>
  </p:normalViewPr>
  <p:slideViewPr>
    <p:cSldViewPr>
      <p:cViewPr>
        <p:scale>
          <a:sx n="75" d="100"/>
          <a:sy n="75" d="100"/>
        </p:scale>
        <p:origin x="-2388" y="-4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A081A5A7-B0B2-4E29-A6EA-E4BC2D90CA99}" type="datetimeFigureOut">
              <a:rPr lang="en-US"/>
              <a:pPr>
                <a:defRPr/>
              </a:pPr>
              <a:t>3/12/2013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EC19215C-BC70-42C9-B40C-97715F8AB38F}" type="slidenum">
              <a:rPr lang="en-US"/>
              <a:pPr>
                <a:defRPr/>
              </a:pPr>
              <a:t>‹#›</a:t>
            </a:fld>
            <a:endParaRPr lang="en-US"/>
          </a:p>
        </p:txBody>
      </p:sp>
    </p:spTree>
    <p:extLst>
      <p:ext uri="{BB962C8B-B14F-4D97-AF65-F5344CB8AC3E}">
        <p14:creationId xmlns:p14="http://schemas.microsoft.com/office/powerpoint/2010/main" val="21949432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4D61C1B6-5ECB-4FEF-BD00-1E4D2A7EB9DB}" type="datetimeFigureOut">
              <a:rPr lang="en-US"/>
              <a:pPr>
                <a:defRPr/>
              </a:pPr>
              <a:t>3/12/2013</a:t>
            </a:fld>
            <a:endParaRPr lang="en-GB"/>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GB"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37BBE447-B87F-46DA-9485-72AE203C340A}" type="slidenum">
              <a:rPr lang="en-GB"/>
              <a:pPr>
                <a:defRPr/>
              </a:pPr>
              <a:t>‹#›</a:t>
            </a:fld>
            <a:endParaRPr lang="en-GB"/>
          </a:p>
        </p:txBody>
      </p:sp>
    </p:spTree>
    <p:extLst>
      <p:ext uri="{BB962C8B-B14F-4D97-AF65-F5344CB8AC3E}">
        <p14:creationId xmlns:p14="http://schemas.microsoft.com/office/powerpoint/2010/main" val="196166499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Arial" pitchFamily="34" charset="0"/>
                <a:cs typeface="Arial" pitchFamily="34" charset="0"/>
              </a:defRPr>
            </a:lvl1pPr>
            <a:lvl2pPr marL="785372" indent="-302066">
              <a:defRPr sz="2500">
                <a:solidFill>
                  <a:schemeClr val="tx1"/>
                </a:solidFill>
                <a:latin typeface="Arial" pitchFamily="34" charset="0"/>
                <a:cs typeface="Arial" pitchFamily="34" charset="0"/>
              </a:defRPr>
            </a:lvl2pPr>
            <a:lvl3pPr marL="1208265" indent="-241653">
              <a:defRPr sz="2500">
                <a:solidFill>
                  <a:schemeClr val="tx1"/>
                </a:solidFill>
                <a:latin typeface="Arial" pitchFamily="34" charset="0"/>
                <a:cs typeface="Arial" pitchFamily="34" charset="0"/>
              </a:defRPr>
            </a:lvl3pPr>
            <a:lvl4pPr marL="1691571" indent="-241653">
              <a:defRPr sz="2500">
                <a:solidFill>
                  <a:schemeClr val="tx1"/>
                </a:solidFill>
                <a:latin typeface="Arial" pitchFamily="34" charset="0"/>
                <a:cs typeface="Arial" pitchFamily="34" charset="0"/>
              </a:defRPr>
            </a:lvl4pPr>
            <a:lvl5pPr marL="2174878" indent="-241653">
              <a:defRPr sz="2500">
                <a:solidFill>
                  <a:schemeClr val="tx1"/>
                </a:solidFill>
                <a:latin typeface="Arial" pitchFamily="34" charset="0"/>
                <a:cs typeface="Arial" pitchFamily="34" charset="0"/>
              </a:defRPr>
            </a:lvl5pPr>
            <a:lvl6pPr marL="2658184" indent="-241653" eaLnBrk="0" fontAlgn="base" hangingPunct="0">
              <a:spcBef>
                <a:spcPct val="0"/>
              </a:spcBef>
              <a:spcAft>
                <a:spcPct val="0"/>
              </a:spcAft>
              <a:defRPr sz="2500">
                <a:solidFill>
                  <a:schemeClr val="tx1"/>
                </a:solidFill>
                <a:latin typeface="Arial" pitchFamily="34" charset="0"/>
                <a:cs typeface="Arial" pitchFamily="34" charset="0"/>
              </a:defRPr>
            </a:lvl6pPr>
            <a:lvl7pPr marL="3141490" indent="-241653" eaLnBrk="0" fontAlgn="base" hangingPunct="0">
              <a:spcBef>
                <a:spcPct val="0"/>
              </a:spcBef>
              <a:spcAft>
                <a:spcPct val="0"/>
              </a:spcAft>
              <a:defRPr sz="2500">
                <a:solidFill>
                  <a:schemeClr val="tx1"/>
                </a:solidFill>
                <a:latin typeface="Arial" pitchFamily="34" charset="0"/>
                <a:cs typeface="Arial" pitchFamily="34" charset="0"/>
              </a:defRPr>
            </a:lvl7pPr>
            <a:lvl8pPr marL="3624796" indent="-241653" eaLnBrk="0" fontAlgn="base" hangingPunct="0">
              <a:spcBef>
                <a:spcPct val="0"/>
              </a:spcBef>
              <a:spcAft>
                <a:spcPct val="0"/>
              </a:spcAft>
              <a:defRPr sz="2500">
                <a:solidFill>
                  <a:schemeClr val="tx1"/>
                </a:solidFill>
                <a:latin typeface="Arial" pitchFamily="34" charset="0"/>
                <a:cs typeface="Arial" pitchFamily="34" charset="0"/>
              </a:defRPr>
            </a:lvl8pPr>
            <a:lvl9pPr marL="4108102" indent="-241653" eaLnBrk="0" fontAlgn="base" hangingPunct="0">
              <a:spcBef>
                <a:spcPct val="0"/>
              </a:spcBef>
              <a:spcAft>
                <a:spcPct val="0"/>
              </a:spcAft>
              <a:defRPr sz="2500">
                <a:solidFill>
                  <a:schemeClr val="tx1"/>
                </a:solidFill>
                <a:latin typeface="Arial" pitchFamily="34" charset="0"/>
                <a:cs typeface="Arial" pitchFamily="34" charset="0"/>
              </a:defRPr>
            </a:lvl9pPr>
          </a:lstStyle>
          <a:p>
            <a:fld id="{2E2DE1EF-559C-4C71-B408-5DF56BF8F675}" type="slidenum">
              <a:rPr lang="ar-SA" sz="1300"/>
              <a:pPr/>
              <a:t>1</a:t>
            </a:fld>
            <a:endParaRPr lang="en-US" sz="1300"/>
          </a:p>
        </p:txBody>
      </p:sp>
      <p:sp>
        <p:nvSpPr>
          <p:cNvPr id="209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9915D8D-604F-469F-A470-F5740A1A04DB}" type="slidenum">
              <a:rPr lang="ar-SA" smtClean="0"/>
              <a:pPr/>
              <a:t>42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FA53567A-7F47-44B7-AFA8-81939FB4DC5E}" type="datetime1">
              <a:rPr lang="en-US" smtClean="0">
                <a:solidFill>
                  <a:prstClr val="black">
                    <a:tint val="75000"/>
                  </a:prstClr>
                </a:solidFill>
              </a:rPr>
              <a:t>3/12/2013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8E39A08-7AC6-4156-AF4C-5B8A29F13046}"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2CDE23B-32D3-4A6E-95A7-77EA207EB3BD}" type="datetime1">
              <a:rPr lang="en-US" smtClean="0">
                <a:solidFill>
                  <a:prstClr val="black">
                    <a:tint val="75000"/>
                  </a:prstClr>
                </a:solidFill>
              </a:rPr>
              <a:t>3/12/2013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8B3631-91A8-4546-929B-D1B4929C8E2A}"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4A0A8EC-CDB2-48F7-9DDE-6DAEDCA6B45C}" type="datetime1">
              <a:rPr lang="en-US" smtClean="0">
                <a:solidFill>
                  <a:prstClr val="black">
                    <a:tint val="75000"/>
                  </a:prstClr>
                </a:solidFill>
              </a:rPr>
              <a:t>3/12/2013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AAFD0F1-980D-45F1-9093-C93A052C8511}"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21564CF-0AC3-49A8-93F3-DAC03F9D5C96}" type="datetime1">
              <a:rPr lang="en-US" smtClean="0">
                <a:solidFill>
                  <a:prstClr val="black">
                    <a:tint val="75000"/>
                  </a:prstClr>
                </a:solidFill>
              </a:rPr>
              <a:t>3/12/2013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AF786F2-479B-4173-B6E4-0EE2745A4E7D}" type="datetime1">
              <a:rPr lang="en-US" smtClean="0">
                <a:solidFill>
                  <a:prstClr val="black">
                    <a:tint val="75000"/>
                  </a:prstClr>
                </a:solidFill>
              </a:rPr>
              <a:t>3/12/2013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34C3303-5231-422B-B272-61DA66348EF4}"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46B1A773-2842-49E3-94F2-44A85B2EFE1A}" type="datetime1">
              <a:rPr lang="en-US" smtClean="0">
                <a:solidFill>
                  <a:prstClr val="black">
                    <a:tint val="75000"/>
                  </a:prstClr>
                </a:solidFill>
              </a:rPr>
              <a:t>3/12/2013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F9E122B-2A37-4E0B-88E7-05D88A4186D2}"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DD7EF9D-994C-4DF9-B0D2-03F0DC397D2E}" type="datetime1">
              <a:rPr lang="en-US" smtClean="0">
                <a:solidFill>
                  <a:prstClr val="black">
                    <a:tint val="75000"/>
                  </a:prstClr>
                </a:solidFill>
              </a:rPr>
              <a:t>3/12/2013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4C46EC2D-E30F-4B11-AAE4-E9FD61E3A772}"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95C0FF8-351B-4106-9E93-B16BF0E3AD16}" type="datetime1">
              <a:rPr lang="en-US" smtClean="0">
                <a:solidFill>
                  <a:prstClr val="black">
                    <a:tint val="75000"/>
                  </a:prstClr>
                </a:solidFill>
              </a:rPr>
              <a:t>3/12/2013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B5E880E-9C36-49FD-B336-5011C8427BEE}"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83F7FCD-5C80-49ED-8CF6-ED372C391374}" type="datetime1">
              <a:rPr lang="en-US" smtClean="0">
                <a:solidFill>
                  <a:prstClr val="black">
                    <a:tint val="75000"/>
                  </a:prstClr>
                </a:solidFill>
              </a:rPr>
              <a:t>3/12/2013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C821C35-2436-4901-95A2-D07136A77809}" type="datetime1">
              <a:rPr lang="en-US" smtClean="0">
                <a:solidFill>
                  <a:prstClr val="black">
                    <a:tint val="75000"/>
                  </a:prstClr>
                </a:solidFill>
              </a:rPr>
              <a:t>3/12/2013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3A00482-3F08-4D17-8150-5BC816ED9D71}" type="slidenum">
              <a:rPr lang="en-GB" smtClean="0">
                <a:solidFill>
                  <a:prstClr val="black">
                    <a:tint val="75000"/>
                  </a:prstClr>
                </a:solidFill>
              </a:rPr>
              <a:pPr>
                <a:defRPr/>
              </a:pPr>
              <a:t>‹#›</a:t>
            </a:fld>
            <a:endParaRPr lang="en-GB">
              <a:solidFill>
                <a:prstClr val="black">
                  <a:tint val="75000"/>
                </a:prst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fld id="{4A84675D-5F45-488B-82D5-3A10C18FE370}" type="datetime1">
              <a:rPr lang="en-US" smtClean="0">
                <a:solidFill>
                  <a:prstClr val="black">
                    <a:tint val="75000"/>
                  </a:prstClr>
                </a:solidFill>
              </a:rPr>
              <a:t>3/12/2013</a:t>
            </a:fld>
            <a:endParaRPr lang="en-GB">
              <a:solidFill>
                <a:prstClr val="black">
                  <a:tint val="75000"/>
                </a:prstClr>
              </a:solidFill>
            </a:endParaRPr>
          </a:p>
        </p:txBody>
      </p:sp>
      <p:sp>
        <p:nvSpPr>
          <p:cNvPr id="9" name="Slide Number Placeholder 8"/>
          <p:cNvSpPr>
            <a:spLocks noGrp="1"/>
          </p:cNvSpPr>
          <p:nvPr>
            <p:ph type="sldNum" sz="quarter" idx="11"/>
          </p:nvPr>
        </p:nvSpPr>
        <p:spPr/>
        <p:txBody>
          <a:bodyPr/>
          <a:lstStyle/>
          <a:p>
            <a:pPr>
              <a:defRPr/>
            </a:pPr>
            <a:fld id="{9CF5A13A-C728-43E7-AB53-5D260DC6B0CD}" type="slidenum">
              <a:rPr lang="en-GB" smtClean="0">
                <a:solidFill>
                  <a:prstClr val="black">
                    <a:tint val="75000"/>
                  </a:prstClr>
                </a:solidFill>
              </a:rPr>
              <a:pPr>
                <a:defRPr/>
              </a:pPr>
              <a:t>‹#›</a:t>
            </a:fld>
            <a:endParaRPr lang="en-GB">
              <a:solidFill>
                <a:prstClr val="black">
                  <a:tint val="75000"/>
                </a:prstClr>
              </a:solidFill>
            </a:endParaRPr>
          </a:p>
        </p:txBody>
      </p:sp>
      <p:sp>
        <p:nvSpPr>
          <p:cNvPr id="10" name="Footer Placeholder 9"/>
          <p:cNvSpPr>
            <a:spLocks noGrp="1"/>
          </p:cNvSpPr>
          <p:nvPr>
            <p:ph type="ftr" sz="quarter" idx="12"/>
          </p:nvPr>
        </p:nvSpPr>
        <p:spPr/>
        <p:txBody>
          <a:bodyPr/>
          <a:lstStyle/>
          <a:p>
            <a:pPr>
              <a:defRPr/>
            </a:pPr>
            <a:endParaRPr lang="en-GB">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51416559-7108-4164-9C48-FD47A6C877A1}" type="slidenum">
              <a:rPr lang="en-GB" smtClean="0">
                <a:solidFill>
                  <a:prstClr val="black">
                    <a:tint val="75000"/>
                  </a:prstClr>
                </a:solidFill>
              </a:rPr>
              <a:pPr>
                <a:defRPr/>
              </a:pPr>
              <a:t>‹#›</a:t>
            </a:fld>
            <a:endParaRPr lang="en-GB">
              <a:solidFill>
                <a:prstClr val="black">
                  <a:tint val="75000"/>
                </a:prstClr>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GB">
              <a:solidFill>
                <a:prstClr val="black">
                  <a:tint val="75000"/>
                </a:prstClr>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13E24E69-8978-4E4C-A99D-4A90856C5A86}" type="datetime1">
              <a:rPr lang="en-US" smtClean="0">
                <a:solidFill>
                  <a:prstClr val="black">
                    <a:tint val="75000"/>
                  </a:prstClr>
                </a:solidFill>
              </a:rPr>
              <a:t>3/12/2013</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hdr="0" ft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714875" y="1285875"/>
            <a:ext cx="4071938" cy="2428875"/>
          </a:xfrm>
        </p:spPr>
        <p:txBody>
          <a:bodyPr/>
          <a:lstStyle/>
          <a:p>
            <a:pPr algn="ctr" rtl="1" eaLnBrk="1" hangingPunct="1"/>
            <a:r>
              <a:rPr lang="ar-SA" sz="3600" i="0" smtClean="0">
                <a:solidFill>
                  <a:srgbClr val="003399"/>
                </a:solidFill>
                <a:latin typeface="Arial Black" pitchFamily="34" charset="0"/>
              </a:rPr>
              <a:t/>
            </a:r>
            <a:br>
              <a:rPr lang="ar-SA" sz="3600" i="0" smtClean="0">
                <a:solidFill>
                  <a:srgbClr val="003399"/>
                </a:solidFill>
                <a:latin typeface="Arial Black" pitchFamily="34" charset="0"/>
              </a:rPr>
            </a:br>
            <a:endParaRPr lang="en-US" b="1" i="0" smtClean="0">
              <a:solidFill>
                <a:srgbClr val="002060"/>
              </a:solidFill>
              <a:latin typeface="Arial Black" pitchFamily="34" charset="0"/>
            </a:endParaRPr>
          </a:p>
        </p:txBody>
      </p:sp>
      <p:sp>
        <p:nvSpPr>
          <p:cNvPr id="126979" name="Rectangle 3"/>
          <p:cNvSpPr>
            <a:spLocks noGrp="1" noChangeArrowheads="1"/>
          </p:cNvSpPr>
          <p:nvPr>
            <p:ph sz="half" idx="1"/>
          </p:nvPr>
        </p:nvSpPr>
        <p:spPr>
          <a:xfrm>
            <a:off x="685800" y="3500438"/>
            <a:ext cx="3810000" cy="2762250"/>
          </a:xfrm>
        </p:spPr>
        <p:txBody>
          <a:bodyPr/>
          <a:lstStyle/>
          <a:p>
            <a:pPr algn="r" eaLnBrk="1" hangingPunct="1"/>
            <a:endParaRPr lang="en-US" sz="2000" smtClean="0"/>
          </a:p>
          <a:p>
            <a:pPr algn="r" eaLnBrk="1" hangingPunct="1"/>
            <a:endParaRPr lang="en-US" smtClean="0"/>
          </a:p>
        </p:txBody>
      </p:sp>
      <p:sp>
        <p:nvSpPr>
          <p:cNvPr id="126980" name="Rectangle 5"/>
          <p:cNvSpPr>
            <a:spLocks noGrp="1" noChangeArrowheads="1"/>
          </p:cNvSpPr>
          <p:nvPr>
            <p:ph sz="half" idx="2"/>
          </p:nvPr>
        </p:nvSpPr>
        <p:spPr>
          <a:xfrm>
            <a:off x="0" y="3643313"/>
            <a:ext cx="9144000" cy="3214687"/>
          </a:xfrm>
          <a:solidFill>
            <a:srgbClr val="FFFFCC"/>
          </a:solidFill>
          <a:ln>
            <a:solidFill>
              <a:schemeClr val="accent1"/>
            </a:solidFill>
            <a:miter lim="800000"/>
            <a:headEnd/>
            <a:tailEnd/>
          </a:ln>
        </p:spPr>
        <p:txBody>
          <a:bodyPr/>
          <a:lstStyle/>
          <a:p>
            <a:pPr eaLnBrk="1" hangingPunct="1">
              <a:lnSpc>
                <a:spcPct val="90000"/>
              </a:lnSpc>
              <a:buFontTx/>
              <a:buNone/>
            </a:pPr>
            <a:endParaRPr lang="en-US" sz="2000" dirty="0" smtClean="0">
              <a:solidFill>
                <a:srgbClr val="003399"/>
              </a:solidFill>
              <a:latin typeface="Arial Black" pitchFamily="34" charset="0"/>
            </a:endParaRPr>
          </a:p>
          <a:p>
            <a:pPr algn="ctr" eaLnBrk="1" hangingPunct="1">
              <a:lnSpc>
                <a:spcPct val="90000"/>
              </a:lnSpc>
              <a:buFontTx/>
              <a:buNone/>
            </a:pPr>
            <a:endParaRPr lang="en-US" sz="2000" dirty="0" smtClean="0">
              <a:solidFill>
                <a:srgbClr val="003399"/>
              </a:solidFill>
            </a:endParaRPr>
          </a:p>
        </p:txBody>
      </p:sp>
      <p:sp>
        <p:nvSpPr>
          <p:cNvPr id="6" name="Rectangle 5"/>
          <p:cNvSpPr/>
          <p:nvPr/>
        </p:nvSpPr>
        <p:spPr bwMode="auto">
          <a:xfrm>
            <a:off x="0" y="0"/>
            <a:ext cx="9144000" cy="6093296"/>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none"/>
          <a:lstStyle/>
          <a:p>
            <a:pPr algn="ctr" rtl="1">
              <a:defRPr/>
            </a:pPr>
            <a:endParaRPr lang="ar-SA" sz="3600" b="1" dirty="0" smtClean="0">
              <a:solidFill>
                <a:prstClr val="black"/>
              </a:solidFill>
              <a:latin typeface="Calibri"/>
              <a:ea typeface="AL-Mateen"/>
              <a:cs typeface="Arial"/>
            </a:endParaRPr>
          </a:p>
          <a:p>
            <a:pPr algn="ctr" rtl="1">
              <a:defRPr/>
            </a:pPr>
            <a:endParaRPr lang="ar-SA" sz="3600" b="1" dirty="0" smtClean="0">
              <a:solidFill>
                <a:prstClr val="black"/>
              </a:solidFill>
              <a:latin typeface="Calibri"/>
              <a:ea typeface="AL-Mateen"/>
              <a:cs typeface="Arial"/>
            </a:endParaRPr>
          </a:p>
          <a:p>
            <a:pPr algn="ctr" rtl="1">
              <a:defRPr/>
            </a:pPr>
            <a:r>
              <a:rPr lang="ar-SA" sz="4000" b="1" dirty="0" smtClean="0">
                <a:solidFill>
                  <a:prstClr val="black"/>
                </a:solidFill>
                <a:latin typeface="Calibri"/>
                <a:ea typeface="AL-Mateen"/>
                <a:cs typeface="DecoType Naskh Extensions" pitchFamily="2" charset="-78"/>
              </a:rPr>
              <a:t>تأسيس أنظمة الجودة على المستوى المؤسسي </a:t>
            </a:r>
          </a:p>
          <a:p>
            <a:pPr algn="ctr" rtl="1">
              <a:defRPr/>
            </a:pPr>
            <a:r>
              <a:rPr lang="ar-SA" sz="4000" b="1" dirty="0" smtClean="0">
                <a:solidFill>
                  <a:prstClr val="black"/>
                </a:solidFill>
                <a:latin typeface="Calibri"/>
                <a:ea typeface="AL-Mateen"/>
                <a:cs typeface="DecoType Naskh Extensions" pitchFamily="2" charset="-78"/>
              </a:rPr>
              <a:t>مع التركيز على إنشاء نظام الجودة بالكليات والعمادات</a:t>
            </a:r>
          </a:p>
          <a:p>
            <a:pPr algn="ctr" rtl="1">
              <a:defRPr/>
            </a:pPr>
            <a:endParaRPr lang="ar-SA" sz="4000" b="1" dirty="0" smtClean="0">
              <a:solidFill>
                <a:prstClr val="black"/>
              </a:solidFill>
              <a:latin typeface="Calibri"/>
              <a:cs typeface="DecoType Naskh Extensions" pitchFamily="2" charset="-78"/>
            </a:endParaRPr>
          </a:p>
          <a:p>
            <a:pPr algn="ctr" rtl="1">
              <a:defRPr/>
            </a:pPr>
            <a:r>
              <a:rPr lang="ar-SA" sz="4000" b="1" dirty="0" smtClean="0">
                <a:solidFill>
                  <a:prstClr val="black"/>
                </a:solidFill>
                <a:latin typeface="Calibri"/>
                <a:cs typeface="DecoType Naskh Extensions" pitchFamily="2" charset="-78"/>
              </a:rPr>
              <a:t>عرض</a:t>
            </a:r>
          </a:p>
          <a:p>
            <a:pPr algn="ctr" rtl="1">
              <a:defRPr/>
            </a:pPr>
            <a:r>
              <a:rPr lang="ar-SA" sz="4000" b="1" dirty="0" smtClean="0">
                <a:solidFill>
                  <a:prstClr val="black"/>
                </a:solidFill>
                <a:latin typeface="Calibri"/>
                <a:cs typeface="DecoType Naskh Extensions" pitchFamily="2" charset="-78"/>
              </a:rPr>
              <a:t>منصور بن علي الشهري</a:t>
            </a:r>
            <a:endParaRPr lang="en-US" sz="4000" b="1" dirty="0">
              <a:solidFill>
                <a:srgbClr val="000066"/>
              </a:solidFill>
              <a:cs typeface="DecoType Naskh Extensions" pitchFamily="2" charset="-78"/>
            </a:endParaRPr>
          </a:p>
        </p:txBody>
      </p:sp>
      <p:sp>
        <p:nvSpPr>
          <p:cNvPr id="2" name="Slide Number Placeholder 1"/>
          <p:cNvSpPr>
            <a:spLocks noGrp="1"/>
          </p:cNvSpPr>
          <p:nvPr>
            <p:ph type="sldNum" sz="quarter" idx="12"/>
          </p:nvPr>
        </p:nvSpPr>
        <p:spPr/>
        <p:txBody>
          <a:bodyPr/>
          <a:lstStyle/>
          <a:p>
            <a:pPr>
              <a:defRPr/>
            </a:pPr>
            <a:fld id="{AF9E122B-2A37-4E0B-88E7-05D88A4186D2}" type="slidenum">
              <a:rPr lang="en-GB" smtClean="0">
                <a:solidFill>
                  <a:prstClr val="black">
                    <a:tint val="75000"/>
                  </a:prstClr>
                </a:solidFill>
              </a:rPr>
              <a:pPr>
                <a:defRPr/>
              </a:pPr>
              <a:t>1</a:t>
            </a:fld>
            <a:endParaRPr lang="en-GB">
              <a:solidFill>
                <a:prstClr val="black">
                  <a:tint val="75000"/>
                </a:prstClr>
              </a:solidFill>
            </a:endParaRPr>
          </a:p>
        </p:txBody>
      </p:sp>
    </p:spTree>
    <p:extLst>
      <p:ext uri="{BB962C8B-B14F-4D97-AF65-F5344CB8AC3E}">
        <p14:creationId xmlns:p14="http://schemas.microsoft.com/office/powerpoint/2010/main" val="784927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04664"/>
            <a:ext cx="8208912" cy="6192688"/>
          </a:xfrm>
        </p:spPr>
        <p:txBody>
          <a:bodyPr/>
          <a:lstStyle/>
          <a:p>
            <a:pPr marL="457200" indent="-457200" algn="r" rtl="1">
              <a:lnSpc>
                <a:spcPct val="150000"/>
              </a:lnSpc>
              <a:buFont typeface="Wingdings" pitchFamily="2" charset="2"/>
              <a:buChar char="q"/>
            </a:pPr>
            <a:r>
              <a:rPr lang="ar-EG" sz="2800" dirty="0" smtClean="0">
                <a:solidFill>
                  <a:srgbClr val="002060"/>
                </a:solidFill>
                <a:latin typeface="Times New Roman" pitchFamily="18" charset="0"/>
                <a:cs typeface="+mn-cs"/>
              </a:rPr>
              <a:t>ضمان </a:t>
            </a:r>
            <a:r>
              <a:rPr lang="ar-EG" sz="2800" dirty="0">
                <a:solidFill>
                  <a:srgbClr val="002060"/>
                </a:solidFill>
                <a:latin typeface="Times New Roman" pitchFamily="18" charset="0"/>
                <a:cs typeface="+mn-cs"/>
              </a:rPr>
              <a:t>تحقيق مستوى </a:t>
            </a:r>
            <a:r>
              <a:rPr lang="ar-SA" sz="2800" dirty="0" smtClean="0">
                <a:solidFill>
                  <a:srgbClr val="002060"/>
                </a:solidFill>
                <a:latin typeface="Times New Roman" pitchFamily="18" charset="0"/>
                <a:cs typeface="+mn-cs"/>
              </a:rPr>
              <a:t>مناسب من </a:t>
            </a:r>
            <a:r>
              <a:rPr lang="ar-EG" sz="2800" dirty="0" smtClean="0">
                <a:solidFill>
                  <a:srgbClr val="002060"/>
                </a:solidFill>
                <a:latin typeface="Times New Roman" pitchFamily="18" charset="0"/>
                <a:cs typeface="+mn-cs"/>
              </a:rPr>
              <a:t>الجود</a:t>
            </a:r>
            <a:r>
              <a:rPr lang="ar-SA" sz="2800" dirty="0">
                <a:solidFill>
                  <a:srgbClr val="002060"/>
                </a:solidFill>
                <a:latin typeface="Times New Roman" pitchFamily="18" charset="0"/>
                <a:cs typeface="+mn-cs"/>
              </a:rPr>
              <a:t>ة </a:t>
            </a:r>
            <a:r>
              <a:rPr lang="ar-SA" sz="2800" dirty="0" smtClean="0">
                <a:solidFill>
                  <a:srgbClr val="002060"/>
                </a:solidFill>
                <a:latin typeface="Times New Roman" pitchFamily="18" charset="0"/>
                <a:cs typeface="+mn-cs"/>
              </a:rPr>
              <a:t>في </a:t>
            </a:r>
            <a:r>
              <a:rPr lang="ar-SA" sz="2800" dirty="0">
                <a:solidFill>
                  <a:srgbClr val="002060"/>
                </a:solidFill>
                <a:latin typeface="Times New Roman" pitchFamily="18" charset="0"/>
                <a:cs typeface="+mn-cs"/>
              </a:rPr>
              <a:t>المؤسسات </a:t>
            </a:r>
            <a:r>
              <a:rPr lang="ar-SA" sz="2800" dirty="0" smtClean="0">
                <a:solidFill>
                  <a:srgbClr val="002060"/>
                </a:solidFill>
                <a:latin typeface="Times New Roman" pitchFamily="18" charset="0"/>
                <a:cs typeface="+mn-cs"/>
              </a:rPr>
              <a:t>التعليمية. </a:t>
            </a:r>
            <a:br>
              <a:rPr lang="ar-SA" sz="2800" dirty="0" smtClean="0">
                <a:solidFill>
                  <a:srgbClr val="002060"/>
                </a:solidFill>
                <a:latin typeface="Times New Roman" pitchFamily="18" charset="0"/>
                <a:cs typeface="+mn-cs"/>
              </a:rPr>
            </a:br>
            <a:r>
              <a:rPr lang="ar-EG" sz="2800" dirty="0" smtClean="0">
                <a:solidFill>
                  <a:schemeClr val="tx1"/>
                </a:solidFill>
                <a:latin typeface="Times New Roman" pitchFamily="18" charset="0"/>
                <a:cs typeface="+mn-cs"/>
              </a:rPr>
              <a:t>طمأنة ال</a:t>
            </a:r>
            <a:r>
              <a:rPr lang="ar-SA" sz="2800" dirty="0" smtClean="0">
                <a:solidFill>
                  <a:schemeClr val="tx1"/>
                </a:solidFill>
                <a:latin typeface="Times New Roman" pitchFamily="18" charset="0"/>
                <a:cs typeface="+mn-cs"/>
              </a:rPr>
              <a:t>طلاب وأولياء أمورهم وقطاع التوظيف و</a:t>
            </a:r>
            <a:r>
              <a:rPr lang="ar-EG" sz="2800" dirty="0" smtClean="0">
                <a:solidFill>
                  <a:schemeClr val="tx1"/>
                </a:solidFill>
                <a:latin typeface="Times New Roman" pitchFamily="18" charset="0"/>
                <a:cs typeface="+mn-cs"/>
              </a:rPr>
              <a:t>غيرهم </a:t>
            </a:r>
            <a:r>
              <a:rPr lang="ar-EG" sz="2800" dirty="0">
                <a:solidFill>
                  <a:schemeClr val="tx1"/>
                </a:solidFill>
                <a:latin typeface="Times New Roman" pitchFamily="18" charset="0"/>
                <a:cs typeface="+mn-cs"/>
              </a:rPr>
              <a:t>من </a:t>
            </a:r>
            <a:r>
              <a:rPr lang="en-US" sz="2800" dirty="0">
                <a:solidFill>
                  <a:schemeClr val="tx1"/>
                </a:solidFill>
                <a:latin typeface="Times New Roman" pitchFamily="18" charset="0"/>
                <a:cs typeface="+mn-cs"/>
              </a:rPr>
              <a:t> </a:t>
            </a:r>
            <a:r>
              <a:rPr lang="ar-SA" sz="2800" dirty="0" smtClean="0">
                <a:solidFill>
                  <a:schemeClr val="tx1"/>
                </a:solidFill>
                <a:latin typeface="Times New Roman" pitchFamily="18" charset="0"/>
                <a:cs typeface="+mn-cs"/>
              </a:rPr>
              <a:t>مستفيدى الجامعة </a:t>
            </a:r>
            <a:r>
              <a:rPr lang="ar-EG" sz="2800" dirty="0" smtClean="0">
                <a:solidFill>
                  <a:schemeClr val="tx1"/>
                </a:solidFill>
                <a:latin typeface="Times New Roman" pitchFamily="18" charset="0"/>
                <a:cs typeface="+mn-cs"/>
              </a:rPr>
              <a:t>إلى </a:t>
            </a:r>
            <a:r>
              <a:rPr lang="ar-EG" sz="2800" dirty="0">
                <a:solidFill>
                  <a:schemeClr val="tx1"/>
                </a:solidFill>
                <a:latin typeface="Times New Roman" pitchFamily="18" charset="0"/>
                <a:cs typeface="+mn-cs"/>
              </a:rPr>
              <a:t>أن مستوى الجودة في المؤسسة</a:t>
            </a:r>
            <a:r>
              <a:rPr lang="ar-SA" sz="2800" dirty="0">
                <a:solidFill>
                  <a:schemeClr val="tx1"/>
                </a:solidFill>
                <a:latin typeface="Times New Roman" pitchFamily="18" charset="0"/>
                <a:cs typeface="+mn-cs"/>
              </a:rPr>
              <a:t> </a:t>
            </a:r>
            <a:r>
              <a:rPr lang="ar-EG" sz="2800" dirty="0">
                <a:solidFill>
                  <a:schemeClr val="tx1"/>
                </a:solidFill>
                <a:latin typeface="Times New Roman" pitchFamily="18" charset="0"/>
                <a:cs typeface="+mn-cs"/>
              </a:rPr>
              <a:t>التعليمية </a:t>
            </a:r>
            <a:r>
              <a:rPr lang="ar-SA" sz="2800" dirty="0" smtClean="0">
                <a:solidFill>
                  <a:schemeClr val="tx1"/>
                </a:solidFill>
                <a:latin typeface="Times New Roman" pitchFamily="18" charset="0"/>
                <a:cs typeface="+mn-cs"/>
              </a:rPr>
              <a:t>ملائم ويحقق تطلعاتهم. </a:t>
            </a:r>
            <a:r>
              <a:rPr lang="ar-SA" sz="2800" dirty="0" smtClean="0">
                <a:solidFill>
                  <a:srgbClr val="002060"/>
                </a:solidFill>
                <a:latin typeface="Times New Roman" pitchFamily="18" charset="0"/>
                <a:cs typeface="+mn-cs"/>
              </a:rPr>
              <a:t/>
            </a:r>
            <a:br>
              <a:rPr lang="ar-SA" sz="2800" dirty="0" smtClean="0">
                <a:solidFill>
                  <a:srgbClr val="002060"/>
                </a:solidFill>
                <a:latin typeface="Times New Roman" pitchFamily="18" charset="0"/>
                <a:cs typeface="+mn-cs"/>
              </a:rPr>
            </a:br>
            <a:r>
              <a:rPr lang="ar-SA" sz="2800" dirty="0" smtClean="0">
                <a:solidFill>
                  <a:srgbClr val="002060"/>
                </a:solidFill>
                <a:latin typeface="Times New Roman" pitchFamily="18" charset="0"/>
                <a:cs typeface="+mn-cs"/>
              </a:rPr>
              <a:t>قياس المخرجات ل</a:t>
            </a:r>
            <a:r>
              <a:rPr lang="ar-SA" altLang="zh-CN" sz="2800" dirty="0" smtClean="0">
                <a:solidFill>
                  <a:srgbClr val="002060"/>
                </a:solidFill>
                <a:latin typeface="Times New Roman" pitchFamily="18" charset="0"/>
                <a:cs typeface="+mn-cs"/>
              </a:rPr>
              <a:t>لتحقق </a:t>
            </a:r>
            <a:r>
              <a:rPr lang="ar-SA" altLang="zh-CN" sz="2800" dirty="0">
                <a:solidFill>
                  <a:srgbClr val="002060"/>
                </a:solidFill>
                <a:latin typeface="Times New Roman" pitchFamily="18" charset="0"/>
                <a:cs typeface="+mn-cs"/>
              </a:rPr>
              <a:t>من </a:t>
            </a:r>
            <a:r>
              <a:rPr lang="ar-SA" altLang="zh-CN" sz="2800" dirty="0" smtClean="0">
                <a:solidFill>
                  <a:srgbClr val="002060"/>
                </a:solidFill>
                <a:latin typeface="Times New Roman" pitchFamily="18" charset="0"/>
                <a:cs typeface="+mn-cs"/>
              </a:rPr>
              <a:t>مواءمتها لمتطلبات سوق العمل ومتطلبات التنمية الوطنية.</a:t>
            </a:r>
            <a:r>
              <a:rPr lang="ar-SA" sz="2800" dirty="0">
                <a:solidFill>
                  <a:srgbClr val="002060"/>
                </a:solidFill>
                <a:latin typeface="Times New Roman" pitchFamily="18" charset="0"/>
                <a:cs typeface="Times New Roman" pitchFamily="18" charset="0"/>
              </a:rPr>
              <a:t/>
            </a:r>
            <a:br>
              <a:rPr lang="ar-SA" sz="2800" dirty="0">
                <a:solidFill>
                  <a:srgbClr val="002060"/>
                </a:solidFill>
                <a:latin typeface="Times New Roman" pitchFamily="18" charset="0"/>
                <a:cs typeface="Times New Roman" pitchFamily="18" charset="0"/>
              </a:rPr>
            </a:br>
            <a:endParaRPr lang="ar-SA" sz="2800"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64" y="1052736"/>
            <a:ext cx="74199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1381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3600" b="1" dirty="0" smtClean="0">
                <a:solidFill>
                  <a:schemeClr val="tx1"/>
                </a:solidFill>
                <a:cs typeface="+mn-cs"/>
              </a:rPr>
              <a:t>مكونات الهيكل التنظيمي للجودة في الجامعة</a:t>
            </a:r>
            <a:endParaRPr lang="ar-SA" sz="3600" b="1" dirty="0">
              <a:solidFill>
                <a:schemeClr val="tx1"/>
              </a:solidFill>
              <a:cs typeface="+mn-cs"/>
            </a:endParaRPr>
          </a:p>
        </p:txBody>
      </p:sp>
      <p:sp>
        <p:nvSpPr>
          <p:cNvPr id="3" name="Content Placeholder 2"/>
          <p:cNvSpPr>
            <a:spLocks noGrp="1"/>
          </p:cNvSpPr>
          <p:nvPr>
            <p:ph idx="1"/>
          </p:nvPr>
        </p:nvSpPr>
        <p:spPr>
          <a:xfrm>
            <a:off x="457200" y="1600200"/>
            <a:ext cx="7620000" cy="3484984"/>
          </a:xfrm>
        </p:spPr>
        <p:txBody>
          <a:bodyPr>
            <a:normAutofit lnSpcReduction="10000"/>
          </a:bodyPr>
          <a:lstStyle/>
          <a:p>
            <a:r>
              <a:rPr lang="ar-SA" sz="2800" dirty="0" smtClean="0"/>
              <a:t>وكيل الجامعة للتطوير والجودة</a:t>
            </a:r>
          </a:p>
          <a:p>
            <a:r>
              <a:rPr lang="ar-SA" sz="2800" dirty="0" smtClean="0"/>
              <a:t>مجلس الجودة</a:t>
            </a:r>
          </a:p>
          <a:p>
            <a:r>
              <a:rPr lang="ar-SA" sz="2800" dirty="0" smtClean="0"/>
              <a:t>المستشارين</a:t>
            </a:r>
          </a:p>
          <a:p>
            <a:r>
              <a:rPr lang="ar-SA" sz="2800" dirty="0" smtClean="0"/>
              <a:t>عميد التطوير والجودة – عميد الجودة</a:t>
            </a:r>
          </a:p>
          <a:p>
            <a:r>
              <a:rPr lang="ar-SA" sz="2800" dirty="0" smtClean="0"/>
              <a:t>وكيل الكلية للتطوير والجودة</a:t>
            </a:r>
          </a:p>
          <a:p>
            <a:r>
              <a:rPr lang="ar-SA" sz="2800" dirty="0" smtClean="0"/>
              <a:t>رئيس/المشرف على وحدة الجودة في الكلية</a:t>
            </a:r>
          </a:p>
          <a:p>
            <a:r>
              <a:rPr lang="ar-SA" sz="2800" dirty="0" smtClean="0"/>
              <a:t>منسق /ممثل الجودة في القسم/ البرنامج الأكاديمي</a:t>
            </a:r>
          </a:p>
          <a:p>
            <a:endParaRPr lang="ar-SA" dirty="0"/>
          </a:p>
        </p:txBody>
      </p:sp>
      <p:sp>
        <p:nvSpPr>
          <p:cNvPr id="4" name="Slide Number Placeholder 3"/>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11</a:t>
            </a:fld>
            <a:endParaRPr lang="en-GB">
              <a:solidFill>
                <a:prstClr val="black">
                  <a:tint val="75000"/>
                </a:prstClr>
              </a:solidFill>
            </a:endParaRPr>
          </a:p>
        </p:txBody>
      </p:sp>
    </p:spTree>
    <p:extLst>
      <p:ext uri="{BB962C8B-B14F-4D97-AF65-F5344CB8AC3E}">
        <p14:creationId xmlns:p14="http://schemas.microsoft.com/office/powerpoint/2010/main" val="2913226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524000" y="214313"/>
            <a:ext cx="6119813" cy="766415"/>
          </a:xfrm>
          <a:prstGeom prst="rect">
            <a:avLst/>
          </a:prstGeom>
          <a:solidFill>
            <a:srgbClr val="FFFFFF"/>
          </a:solidFill>
          <a:ln>
            <a:miter lim="800000"/>
            <a:headEnd/>
            <a:tailEnd/>
          </a:ln>
        </p:spPr>
        <p:txBody>
          <a:bodyPr anchor="b"/>
          <a:lstStyle/>
          <a:p>
            <a:pPr rtl="1" eaLnBrk="1" hangingPunct="1"/>
            <a:r>
              <a:rPr lang="ar-SA" sz="2400" b="1" dirty="0" smtClean="0">
                <a:solidFill>
                  <a:schemeClr val="tx1"/>
                </a:solidFill>
                <a:cs typeface="PT Bold Heading" pitchFamily="2" charset="-78"/>
              </a:rPr>
              <a:t/>
            </a:r>
            <a:br>
              <a:rPr lang="ar-SA" sz="2400" b="1" dirty="0" smtClean="0">
                <a:solidFill>
                  <a:schemeClr val="tx1"/>
                </a:solidFill>
                <a:cs typeface="PT Bold Heading" pitchFamily="2" charset="-78"/>
              </a:rPr>
            </a:br>
            <a:r>
              <a:rPr lang="ar-SA" sz="2400" b="1" dirty="0" smtClean="0">
                <a:solidFill>
                  <a:schemeClr val="tx1"/>
                </a:solidFill>
                <a:cs typeface="PT Bold Heading" pitchFamily="2" charset="-78"/>
              </a:rPr>
              <a:t>هيكل تنظيمي لعمل لجان الجودة</a:t>
            </a:r>
            <a:endParaRPr lang="en-US" sz="2400" b="1" dirty="0" smtClean="0">
              <a:solidFill>
                <a:schemeClr val="tx1"/>
              </a:solidFill>
              <a:cs typeface="PT Bold Heading" pitchFamily="2" charset="-78"/>
            </a:endParaRPr>
          </a:p>
        </p:txBody>
      </p:sp>
      <p:sp>
        <p:nvSpPr>
          <p:cNvPr id="9" name="Line 4"/>
          <p:cNvSpPr>
            <a:spLocks noChangeShapeType="1"/>
          </p:cNvSpPr>
          <p:nvPr/>
        </p:nvSpPr>
        <p:spPr bwMode="auto">
          <a:xfrm>
            <a:off x="1619250" y="3414713"/>
            <a:ext cx="6049963" cy="0"/>
          </a:xfrm>
          <a:prstGeom prst="line">
            <a:avLst/>
          </a:prstGeom>
          <a:noFill/>
          <a:ln w="38100">
            <a:solidFill>
              <a:schemeClr val="tx1"/>
            </a:solidFill>
            <a:round/>
            <a:headEnd/>
            <a:tailEnd/>
          </a:ln>
        </p:spPr>
        <p:txBody>
          <a:bodyPr/>
          <a:lstStyle/>
          <a:p>
            <a:endParaRPr lang="ar-SA"/>
          </a:p>
        </p:txBody>
      </p:sp>
      <p:sp>
        <p:nvSpPr>
          <p:cNvPr id="10" name="Line 5"/>
          <p:cNvSpPr>
            <a:spLocks noChangeShapeType="1"/>
          </p:cNvSpPr>
          <p:nvPr/>
        </p:nvSpPr>
        <p:spPr bwMode="auto">
          <a:xfrm>
            <a:off x="7667625" y="3414713"/>
            <a:ext cx="0" cy="288925"/>
          </a:xfrm>
          <a:prstGeom prst="line">
            <a:avLst/>
          </a:prstGeom>
          <a:noFill/>
          <a:ln w="38100">
            <a:solidFill>
              <a:schemeClr val="tx1"/>
            </a:solidFill>
            <a:round/>
            <a:headEnd/>
            <a:tailEnd type="triangle" w="med" len="med"/>
          </a:ln>
        </p:spPr>
        <p:txBody>
          <a:bodyPr/>
          <a:lstStyle/>
          <a:p>
            <a:endParaRPr lang="ar-SA"/>
          </a:p>
        </p:txBody>
      </p:sp>
      <p:sp>
        <p:nvSpPr>
          <p:cNvPr id="11" name="Line 6"/>
          <p:cNvSpPr>
            <a:spLocks noChangeShapeType="1"/>
          </p:cNvSpPr>
          <p:nvPr/>
        </p:nvSpPr>
        <p:spPr bwMode="auto">
          <a:xfrm>
            <a:off x="3995738" y="3414713"/>
            <a:ext cx="0" cy="288925"/>
          </a:xfrm>
          <a:prstGeom prst="line">
            <a:avLst/>
          </a:prstGeom>
          <a:noFill/>
          <a:ln w="38100">
            <a:solidFill>
              <a:schemeClr val="tx1"/>
            </a:solidFill>
            <a:round/>
            <a:headEnd/>
            <a:tailEnd type="triangle" w="med" len="med"/>
          </a:ln>
        </p:spPr>
        <p:txBody>
          <a:bodyPr/>
          <a:lstStyle/>
          <a:p>
            <a:endParaRPr lang="ar-SA"/>
          </a:p>
        </p:txBody>
      </p:sp>
      <p:sp>
        <p:nvSpPr>
          <p:cNvPr id="12" name="Line 7"/>
          <p:cNvSpPr>
            <a:spLocks noChangeShapeType="1"/>
          </p:cNvSpPr>
          <p:nvPr/>
        </p:nvSpPr>
        <p:spPr bwMode="auto">
          <a:xfrm>
            <a:off x="5940425" y="3414713"/>
            <a:ext cx="0" cy="288925"/>
          </a:xfrm>
          <a:prstGeom prst="line">
            <a:avLst/>
          </a:prstGeom>
          <a:noFill/>
          <a:ln w="38100">
            <a:solidFill>
              <a:schemeClr val="tx1"/>
            </a:solidFill>
            <a:round/>
            <a:headEnd/>
            <a:tailEnd type="triangle" w="med" len="med"/>
          </a:ln>
        </p:spPr>
        <p:txBody>
          <a:bodyPr/>
          <a:lstStyle/>
          <a:p>
            <a:endParaRPr lang="ar-SA"/>
          </a:p>
        </p:txBody>
      </p:sp>
      <p:sp>
        <p:nvSpPr>
          <p:cNvPr id="13" name="Line 8"/>
          <p:cNvSpPr>
            <a:spLocks noChangeShapeType="1"/>
          </p:cNvSpPr>
          <p:nvPr/>
        </p:nvSpPr>
        <p:spPr bwMode="auto">
          <a:xfrm>
            <a:off x="1619250" y="3414713"/>
            <a:ext cx="0" cy="288925"/>
          </a:xfrm>
          <a:prstGeom prst="line">
            <a:avLst/>
          </a:prstGeom>
          <a:noFill/>
          <a:ln w="38100">
            <a:solidFill>
              <a:schemeClr val="tx1"/>
            </a:solidFill>
            <a:round/>
            <a:headEnd/>
            <a:tailEnd type="triangle" w="med" len="med"/>
          </a:ln>
        </p:spPr>
        <p:txBody>
          <a:bodyPr/>
          <a:lstStyle/>
          <a:p>
            <a:endParaRPr lang="ar-SA"/>
          </a:p>
        </p:txBody>
      </p:sp>
      <p:sp>
        <p:nvSpPr>
          <p:cNvPr id="14" name="Line 9"/>
          <p:cNvSpPr>
            <a:spLocks noChangeShapeType="1"/>
          </p:cNvSpPr>
          <p:nvPr/>
        </p:nvSpPr>
        <p:spPr bwMode="auto">
          <a:xfrm>
            <a:off x="1835150" y="4062413"/>
            <a:ext cx="0" cy="288925"/>
          </a:xfrm>
          <a:prstGeom prst="line">
            <a:avLst/>
          </a:prstGeom>
          <a:noFill/>
          <a:ln w="38100">
            <a:solidFill>
              <a:schemeClr val="tx1"/>
            </a:solidFill>
            <a:round/>
            <a:headEnd/>
            <a:tailEnd type="triangle" w="med" len="med"/>
          </a:ln>
        </p:spPr>
        <p:txBody>
          <a:bodyPr/>
          <a:lstStyle/>
          <a:p>
            <a:endParaRPr lang="ar-SA"/>
          </a:p>
        </p:txBody>
      </p:sp>
      <p:sp>
        <p:nvSpPr>
          <p:cNvPr id="15" name="Line 10"/>
          <p:cNvSpPr>
            <a:spLocks noChangeShapeType="1"/>
          </p:cNvSpPr>
          <p:nvPr/>
        </p:nvSpPr>
        <p:spPr bwMode="auto">
          <a:xfrm>
            <a:off x="3995738" y="4062413"/>
            <a:ext cx="0" cy="288925"/>
          </a:xfrm>
          <a:prstGeom prst="line">
            <a:avLst/>
          </a:prstGeom>
          <a:noFill/>
          <a:ln w="38100">
            <a:solidFill>
              <a:schemeClr val="tx1"/>
            </a:solidFill>
            <a:round/>
            <a:headEnd/>
            <a:tailEnd type="triangle" w="med" len="med"/>
          </a:ln>
        </p:spPr>
        <p:txBody>
          <a:bodyPr/>
          <a:lstStyle/>
          <a:p>
            <a:endParaRPr lang="ar-SA"/>
          </a:p>
        </p:txBody>
      </p:sp>
      <p:sp>
        <p:nvSpPr>
          <p:cNvPr id="16" name="Line 11"/>
          <p:cNvSpPr>
            <a:spLocks noChangeShapeType="1"/>
          </p:cNvSpPr>
          <p:nvPr/>
        </p:nvSpPr>
        <p:spPr bwMode="auto">
          <a:xfrm>
            <a:off x="5940425" y="4062413"/>
            <a:ext cx="0" cy="288925"/>
          </a:xfrm>
          <a:prstGeom prst="line">
            <a:avLst/>
          </a:prstGeom>
          <a:noFill/>
          <a:ln w="38100">
            <a:solidFill>
              <a:schemeClr val="tx1"/>
            </a:solidFill>
            <a:round/>
            <a:headEnd/>
            <a:tailEnd type="triangle" w="med" len="med"/>
          </a:ln>
        </p:spPr>
        <p:txBody>
          <a:bodyPr/>
          <a:lstStyle/>
          <a:p>
            <a:endParaRPr lang="ar-SA"/>
          </a:p>
        </p:txBody>
      </p:sp>
      <p:sp>
        <p:nvSpPr>
          <p:cNvPr id="17" name="Line 12"/>
          <p:cNvSpPr>
            <a:spLocks noChangeShapeType="1"/>
          </p:cNvSpPr>
          <p:nvPr/>
        </p:nvSpPr>
        <p:spPr bwMode="auto">
          <a:xfrm>
            <a:off x="7667625" y="4062413"/>
            <a:ext cx="0" cy="288925"/>
          </a:xfrm>
          <a:prstGeom prst="line">
            <a:avLst/>
          </a:prstGeom>
          <a:noFill/>
          <a:ln w="38100">
            <a:solidFill>
              <a:schemeClr val="tx1"/>
            </a:solidFill>
            <a:round/>
            <a:headEnd/>
            <a:tailEnd type="triangle" w="med" len="med"/>
          </a:ln>
        </p:spPr>
        <p:txBody>
          <a:bodyPr/>
          <a:lstStyle/>
          <a:p>
            <a:endParaRPr lang="ar-SA"/>
          </a:p>
        </p:txBody>
      </p:sp>
      <p:sp>
        <p:nvSpPr>
          <p:cNvPr id="18" name="Line 13"/>
          <p:cNvSpPr>
            <a:spLocks noChangeShapeType="1"/>
          </p:cNvSpPr>
          <p:nvPr/>
        </p:nvSpPr>
        <p:spPr bwMode="auto">
          <a:xfrm>
            <a:off x="7667625" y="5070475"/>
            <a:ext cx="0" cy="288925"/>
          </a:xfrm>
          <a:prstGeom prst="line">
            <a:avLst/>
          </a:prstGeom>
          <a:noFill/>
          <a:ln w="38100">
            <a:solidFill>
              <a:schemeClr val="tx1"/>
            </a:solidFill>
            <a:round/>
            <a:headEnd/>
            <a:tailEnd type="triangle" w="med" len="med"/>
          </a:ln>
        </p:spPr>
        <p:txBody>
          <a:bodyPr/>
          <a:lstStyle/>
          <a:p>
            <a:endParaRPr lang="ar-SA"/>
          </a:p>
        </p:txBody>
      </p:sp>
      <p:sp>
        <p:nvSpPr>
          <p:cNvPr id="19" name="Line 14"/>
          <p:cNvSpPr>
            <a:spLocks noChangeShapeType="1"/>
          </p:cNvSpPr>
          <p:nvPr/>
        </p:nvSpPr>
        <p:spPr bwMode="auto">
          <a:xfrm>
            <a:off x="5940425" y="5070475"/>
            <a:ext cx="0" cy="288925"/>
          </a:xfrm>
          <a:prstGeom prst="line">
            <a:avLst/>
          </a:prstGeom>
          <a:noFill/>
          <a:ln w="38100">
            <a:solidFill>
              <a:schemeClr val="tx1"/>
            </a:solidFill>
            <a:round/>
            <a:headEnd/>
            <a:tailEnd type="triangle" w="med" len="med"/>
          </a:ln>
        </p:spPr>
        <p:txBody>
          <a:bodyPr/>
          <a:lstStyle/>
          <a:p>
            <a:endParaRPr lang="ar-SA"/>
          </a:p>
        </p:txBody>
      </p:sp>
      <p:sp>
        <p:nvSpPr>
          <p:cNvPr id="20" name="Line 15"/>
          <p:cNvSpPr>
            <a:spLocks noChangeShapeType="1"/>
          </p:cNvSpPr>
          <p:nvPr/>
        </p:nvSpPr>
        <p:spPr bwMode="auto">
          <a:xfrm>
            <a:off x="1836738" y="5070475"/>
            <a:ext cx="0" cy="288925"/>
          </a:xfrm>
          <a:prstGeom prst="line">
            <a:avLst/>
          </a:prstGeom>
          <a:noFill/>
          <a:ln w="38100">
            <a:solidFill>
              <a:schemeClr val="tx1"/>
            </a:solidFill>
            <a:round/>
            <a:headEnd/>
            <a:tailEnd type="triangle" w="med" len="med"/>
          </a:ln>
        </p:spPr>
        <p:txBody>
          <a:bodyPr/>
          <a:lstStyle/>
          <a:p>
            <a:endParaRPr lang="ar-SA"/>
          </a:p>
        </p:txBody>
      </p:sp>
      <p:sp>
        <p:nvSpPr>
          <p:cNvPr id="21" name="Line 16"/>
          <p:cNvSpPr>
            <a:spLocks noChangeShapeType="1"/>
          </p:cNvSpPr>
          <p:nvPr/>
        </p:nvSpPr>
        <p:spPr bwMode="auto">
          <a:xfrm>
            <a:off x="3995738" y="5070475"/>
            <a:ext cx="0" cy="288925"/>
          </a:xfrm>
          <a:prstGeom prst="line">
            <a:avLst/>
          </a:prstGeom>
          <a:noFill/>
          <a:ln w="38100">
            <a:solidFill>
              <a:schemeClr val="tx1"/>
            </a:solidFill>
            <a:round/>
            <a:headEnd/>
            <a:tailEnd type="triangle" w="med" len="med"/>
          </a:ln>
        </p:spPr>
        <p:txBody>
          <a:bodyPr/>
          <a:lstStyle/>
          <a:p>
            <a:endParaRPr lang="ar-SA"/>
          </a:p>
        </p:txBody>
      </p:sp>
      <p:sp>
        <p:nvSpPr>
          <p:cNvPr id="22" name="Line 17"/>
          <p:cNvSpPr>
            <a:spLocks noChangeShapeType="1"/>
          </p:cNvSpPr>
          <p:nvPr/>
        </p:nvSpPr>
        <p:spPr bwMode="auto">
          <a:xfrm>
            <a:off x="6083300" y="5070475"/>
            <a:ext cx="0" cy="288925"/>
          </a:xfrm>
          <a:prstGeom prst="line">
            <a:avLst/>
          </a:prstGeom>
          <a:noFill/>
          <a:ln w="38100">
            <a:solidFill>
              <a:schemeClr val="tx1"/>
            </a:solidFill>
            <a:round/>
            <a:headEnd/>
            <a:tailEnd type="triangle" w="med" len="med"/>
          </a:ln>
        </p:spPr>
        <p:txBody>
          <a:bodyPr/>
          <a:lstStyle/>
          <a:p>
            <a:endParaRPr lang="ar-SA"/>
          </a:p>
        </p:txBody>
      </p:sp>
      <p:sp>
        <p:nvSpPr>
          <p:cNvPr id="23" name="Line 18"/>
          <p:cNvSpPr>
            <a:spLocks noChangeShapeType="1"/>
          </p:cNvSpPr>
          <p:nvPr/>
        </p:nvSpPr>
        <p:spPr bwMode="auto">
          <a:xfrm>
            <a:off x="5651500" y="5070475"/>
            <a:ext cx="0" cy="288925"/>
          </a:xfrm>
          <a:prstGeom prst="line">
            <a:avLst/>
          </a:prstGeom>
          <a:noFill/>
          <a:ln w="38100">
            <a:solidFill>
              <a:schemeClr val="tx1"/>
            </a:solidFill>
            <a:round/>
            <a:headEnd/>
            <a:tailEnd type="triangle" w="med" len="med"/>
          </a:ln>
        </p:spPr>
        <p:txBody>
          <a:bodyPr/>
          <a:lstStyle/>
          <a:p>
            <a:endParaRPr lang="ar-SA"/>
          </a:p>
        </p:txBody>
      </p:sp>
      <p:sp>
        <p:nvSpPr>
          <p:cNvPr id="24" name="Line 19"/>
          <p:cNvSpPr>
            <a:spLocks noChangeShapeType="1"/>
          </p:cNvSpPr>
          <p:nvPr/>
        </p:nvSpPr>
        <p:spPr bwMode="auto">
          <a:xfrm>
            <a:off x="5795963" y="5070475"/>
            <a:ext cx="0" cy="288925"/>
          </a:xfrm>
          <a:prstGeom prst="line">
            <a:avLst/>
          </a:prstGeom>
          <a:noFill/>
          <a:ln w="38100">
            <a:solidFill>
              <a:schemeClr val="tx1"/>
            </a:solidFill>
            <a:round/>
            <a:headEnd/>
            <a:tailEnd type="triangle" w="med" len="med"/>
          </a:ln>
        </p:spPr>
        <p:txBody>
          <a:bodyPr/>
          <a:lstStyle/>
          <a:p>
            <a:endParaRPr lang="ar-SA"/>
          </a:p>
        </p:txBody>
      </p:sp>
      <p:sp>
        <p:nvSpPr>
          <p:cNvPr id="25" name="Line 20"/>
          <p:cNvSpPr>
            <a:spLocks noChangeShapeType="1"/>
          </p:cNvSpPr>
          <p:nvPr/>
        </p:nvSpPr>
        <p:spPr bwMode="auto">
          <a:xfrm>
            <a:off x="3851275" y="5070475"/>
            <a:ext cx="0" cy="288925"/>
          </a:xfrm>
          <a:prstGeom prst="line">
            <a:avLst/>
          </a:prstGeom>
          <a:noFill/>
          <a:ln w="38100">
            <a:solidFill>
              <a:schemeClr val="tx1"/>
            </a:solidFill>
            <a:round/>
            <a:headEnd/>
            <a:tailEnd type="triangle" w="med" len="med"/>
          </a:ln>
        </p:spPr>
        <p:txBody>
          <a:bodyPr/>
          <a:lstStyle/>
          <a:p>
            <a:endParaRPr lang="ar-SA"/>
          </a:p>
        </p:txBody>
      </p:sp>
      <p:sp>
        <p:nvSpPr>
          <p:cNvPr id="26" name="Line 21"/>
          <p:cNvSpPr>
            <a:spLocks noChangeShapeType="1"/>
          </p:cNvSpPr>
          <p:nvPr/>
        </p:nvSpPr>
        <p:spPr bwMode="auto">
          <a:xfrm>
            <a:off x="7380288" y="5070475"/>
            <a:ext cx="0" cy="288925"/>
          </a:xfrm>
          <a:prstGeom prst="line">
            <a:avLst/>
          </a:prstGeom>
          <a:noFill/>
          <a:ln w="38100">
            <a:solidFill>
              <a:schemeClr val="tx1"/>
            </a:solidFill>
            <a:round/>
            <a:headEnd/>
            <a:tailEnd type="triangle" w="med" len="med"/>
          </a:ln>
        </p:spPr>
        <p:txBody>
          <a:bodyPr/>
          <a:lstStyle/>
          <a:p>
            <a:endParaRPr lang="ar-SA"/>
          </a:p>
        </p:txBody>
      </p:sp>
      <p:sp>
        <p:nvSpPr>
          <p:cNvPr id="27" name="Line 22"/>
          <p:cNvSpPr>
            <a:spLocks noChangeShapeType="1"/>
          </p:cNvSpPr>
          <p:nvPr/>
        </p:nvSpPr>
        <p:spPr bwMode="auto">
          <a:xfrm>
            <a:off x="7812088" y="5070475"/>
            <a:ext cx="0" cy="288925"/>
          </a:xfrm>
          <a:prstGeom prst="line">
            <a:avLst/>
          </a:prstGeom>
          <a:noFill/>
          <a:ln w="38100">
            <a:solidFill>
              <a:schemeClr val="tx1"/>
            </a:solidFill>
            <a:round/>
            <a:headEnd/>
            <a:tailEnd type="triangle" w="med" len="med"/>
          </a:ln>
        </p:spPr>
        <p:txBody>
          <a:bodyPr/>
          <a:lstStyle/>
          <a:p>
            <a:endParaRPr lang="ar-SA"/>
          </a:p>
        </p:txBody>
      </p:sp>
      <p:sp>
        <p:nvSpPr>
          <p:cNvPr id="28" name="Line 23"/>
          <p:cNvSpPr>
            <a:spLocks noChangeShapeType="1"/>
          </p:cNvSpPr>
          <p:nvPr/>
        </p:nvSpPr>
        <p:spPr bwMode="auto">
          <a:xfrm>
            <a:off x="7523163" y="5070475"/>
            <a:ext cx="0" cy="288925"/>
          </a:xfrm>
          <a:prstGeom prst="line">
            <a:avLst/>
          </a:prstGeom>
          <a:noFill/>
          <a:ln w="38100">
            <a:solidFill>
              <a:schemeClr val="tx1"/>
            </a:solidFill>
            <a:round/>
            <a:headEnd/>
            <a:tailEnd type="triangle" w="med" len="med"/>
          </a:ln>
        </p:spPr>
        <p:txBody>
          <a:bodyPr/>
          <a:lstStyle/>
          <a:p>
            <a:endParaRPr lang="ar-SA"/>
          </a:p>
        </p:txBody>
      </p:sp>
      <p:sp>
        <p:nvSpPr>
          <p:cNvPr id="29" name="Line 24"/>
          <p:cNvSpPr>
            <a:spLocks noChangeShapeType="1"/>
          </p:cNvSpPr>
          <p:nvPr/>
        </p:nvSpPr>
        <p:spPr bwMode="auto">
          <a:xfrm>
            <a:off x="4140200" y="5070475"/>
            <a:ext cx="0" cy="288925"/>
          </a:xfrm>
          <a:prstGeom prst="line">
            <a:avLst/>
          </a:prstGeom>
          <a:noFill/>
          <a:ln w="38100">
            <a:solidFill>
              <a:schemeClr val="tx1"/>
            </a:solidFill>
            <a:round/>
            <a:headEnd/>
            <a:tailEnd type="triangle" w="med" len="med"/>
          </a:ln>
        </p:spPr>
        <p:txBody>
          <a:bodyPr/>
          <a:lstStyle/>
          <a:p>
            <a:endParaRPr lang="ar-SA"/>
          </a:p>
        </p:txBody>
      </p:sp>
      <p:sp>
        <p:nvSpPr>
          <p:cNvPr id="30" name="Line 25"/>
          <p:cNvSpPr>
            <a:spLocks noChangeShapeType="1"/>
          </p:cNvSpPr>
          <p:nvPr/>
        </p:nvSpPr>
        <p:spPr bwMode="auto">
          <a:xfrm>
            <a:off x="3706813" y="5070475"/>
            <a:ext cx="0" cy="288925"/>
          </a:xfrm>
          <a:prstGeom prst="line">
            <a:avLst/>
          </a:prstGeom>
          <a:noFill/>
          <a:ln w="38100">
            <a:solidFill>
              <a:schemeClr val="tx1"/>
            </a:solidFill>
            <a:round/>
            <a:headEnd/>
            <a:tailEnd type="triangle" w="med" len="med"/>
          </a:ln>
        </p:spPr>
        <p:txBody>
          <a:bodyPr/>
          <a:lstStyle/>
          <a:p>
            <a:endParaRPr lang="ar-SA"/>
          </a:p>
        </p:txBody>
      </p:sp>
      <p:sp>
        <p:nvSpPr>
          <p:cNvPr id="31" name="Line 26"/>
          <p:cNvSpPr>
            <a:spLocks noChangeShapeType="1"/>
          </p:cNvSpPr>
          <p:nvPr/>
        </p:nvSpPr>
        <p:spPr bwMode="auto">
          <a:xfrm>
            <a:off x="2124075" y="5070475"/>
            <a:ext cx="0" cy="288925"/>
          </a:xfrm>
          <a:prstGeom prst="line">
            <a:avLst/>
          </a:prstGeom>
          <a:noFill/>
          <a:ln w="38100">
            <a:solidFill>
              <a:schemeClr val="tx1"/>
            </a:solidFill>
            <a:round/>
            <a:headEnd/>
            <a:tailEnd type="triangle" w="med" len="med"/>
          </a:ln>
        </p:spPr>
        <p:txBody>
          <a:bodyPr/>
          <a:lstStyle/>
          <a:p>
            <a:endParaRPr lang="ar-SA"/>
          </a:p>
        </p:txBody>
      </p:sp>
      <p:sp>
        <p:nvSpPr>
          <p:cNvPr id="32" name="Line 27"/>
          <p:cNvSpPr>
            <a:spLocks noChangeShapeType="1"/>
          </p:cNvSpPr>
          <p:nvPr/>
        </p:nvSpPr>
        <p:spPr bwMode="auto">
          <a:xfrm>
            <a:off x="1981200" y="5070475"/>
            <a:ext cx="0" cy="288925"/>
          </a:xfrm>
          <a:prstGeom prst="line">
            <a:avLst/>
          </a:prstGeom>
          <a:noFill/>
          <a:ln w="38100">
            <a:solidFill>
              <a:schemeClr val="tx1"/>
            </a:solidFill>
            <a:round/>
            <a:headEnd/>
            <a:tailEnd type="triangle" w="med" len="med"/>
          </a:ln>
        </p:spPr>
        <p:txBody>
          <a:bodyPr/>
          <a:lstStyle/>
          <a:p>
            <a:endParaRPr lang="ar-SA"/>
          </a:p>
        </p:txBody>
      </p:sp>
      <p:sp>
        <p:nvSpPr>
          <p:cNvPr id="33" name="Line 28"/>
          <p:cNvSpPr>
            <a:spLocks noChangeShapeType="1"/>
          </p:cNvSpPr>
          <p:nvPr/>
        </p:nvSpPr>
        <p:spPr bwMode="auto">
          <a:xfrm>
            <a:off x="1692275" y="5070475"/>
            <a:ext cx="0" cy="288925"/>
          </a:xfrm>
          <a:prstGeom prst="line">
            <a:avLst/>
          </a:prstGeom>
          <a:noFill/>
          <a:ln w="38100">
            <a:solidFill>
              <a:schemeClr val="tx1"/>
            </a:solidFill>
            <a:round/>
            <a:headEnd/>
            <a:tailEnd type="triangle" w="med" len="med"/>
          </a:ln>
        </p:spPr>
        <p:txBody>
          <a:bodyPr/>
          <a:lstStyle/>
          <a:p>
            <a:endParaRPr lang="ar-SA"/>
          </a:p>
        </p:txBody>
      </p:sp>
      <p:sp>
        <p:nvSpPr>
          <p:cNvPr id="35" name="Line 30"/>
          <p:cNvSpPr>
            <a:spLocks noChangeShapeType="1"/>
          </p:cNvSpPr>
          <p:nvPr/>
        </p:nvSpPr>
        <p:spPr bwMode="auto">
          <a:xfrm flipH="1">
            <a:off x="4859338" y="3846513"/>
            <a:ext cx="360362" cy="0"/>
          </a:xfrm>
          <a:prstGeom prst="line">
            <a:avLst/>
          </a:prstGeom>
          <a:noFill/>
          <a:ln w="22225">
            <a:solidFill>
              <a:schemeClr val="tx1"/>
            </a:solidFill>
            <a:round/>
            <a:headEnd type="triangle" w="med" len="med"/>
            <a:tailEnd type="triangle" w="med" len="med"/>
          </a:ln>
        </p:spPr>
        <p:txBody>
          <a:bodyPr/>
          <a:lstStyle/>
          <a:p>
            <a:endParaRPr lang="ar-SA"/>
          </a:p>
        </p:txBody>
      </p:sp>
      <p:sp>
        <p:nvSpPr>
          <p:cNvPr id="36" name="Line 31"/>
          <p:cNvSpPr>
            <a:spLocks noChangeShapeType="1"/>
          </p:cNvSpPr>
          <p:nvPr/>
        </p:nvSpPr>
        <p:spPr bwMode="auto">
          <a:xfrm flipH="1">
            <a:off x="6515100" y="3846513"/>
            <a:ext cx="360363" cy="0"/>
          </a:xfrm>
          <a:prstGeom prst="line">
            <a:avLst/>
          </a:prstGeom>
          <a:noFill/>
          <a:ln w="22225">
            <a:solidFill>
              <a:schemeClr val="tx1"/>
            </a:solidFill>
            <a:round/>
            <a:headEnd type="triangle" w="med" len="med"/>
            <a:tailEnd type="triangle" w="med" len="med"/>
          </a:ln>
        </p:spPr>
        <p:txBody>
          <a:bodyPr/>
          <a:lstStyle/>
          <a:p>
            <a:endParaRPr lang="ar-SA"/>
          </a:p>
        </p:txBody>
      </p:sp>
      <p:sp>
        <p:nvSpPr>
          <p:cNvPr id="37" name="Line 32"/>
          <p:cNvSpPr>
            <a:spLocks noChangeShapeType="1"/>
          </p:cNvSpPr>
          <p:nvPr/>
        </p:nvSpPr>
        <p:spPr bwMode="auto">
          <a:xfrm flipH="1">
            <a:off x="2698750" y="3846513"/>
            <a:ext cx="360363" cy="0"/>
          </a:xfrm>
          <a:prstGeom prst="line">
            <a:avLst/>
          </a:prstGeom>
          <a:noFill/>
          <a:ln w="22225">
            <a:solidFill>
              <a:schemeClr val="tx1"/>
            </a:solidFill>
            <a:round/>
            <a:headEnd type="triangle" w="med" len="med"/>
            <a:tailEnd type="triangle" w="med" len="med"/>
          </a:ln>
        </p:spPr>
        <p:txBody>
          <a:bodyPr/>
          <a:lstStyle/>
          <a:p>
            <a:endParaRPr lang="ar-SA"/>
          </a:p>
        </p:txBody>
      </p:sp>
      <p:sp>
        <p:nvSpPr>
          <p:cNvPr id="39" name="Line 34"/>
          <p:cNvSpPr>
            <a:spLocks noChangeShapeType="1"/>
          </p:cNvSpPr>
          <p:nvPr/>
        </p:nvSpPr>
        <p:spPr bwMode="auto">
          <a:xfrm flipH="1">
            <a:off x="8172450" y="3846513"/>
            <a:ext cx="792163" cy="0"/>
          </a:xfrm>
          <a:prstGeom prst="line">
            <a:avLst/>
          </a:prstGeom>
          <a:noFill/>
          <a:ln w="22225">
            <a:solidFill>
              <a:schemeClr val="tx1"/>
            </a:solidFill>
            <a:prstDash val="dash"/>
            <a:round/>
            <a:headEnd type="triangle" w="med" len="med"/>
            <a:tailEnd type="triangle" w="med" len="med"/>
          </a:ln>
        </p:spPr>
        <p:txBody>
          <a:bodyPr/>
          <a:lstStyle/>
          <a:p>
            <a:endParaRPr lang="ar-SA"/>
          </a:p>
        </p:txBody>
      </p:sp>
      <p:sp>
        <p:nvSpPr>
          <p:cNvPr id="40" name="Rectangle 35" descr="قرميد قطري"/>
          <p:cNvSpPr>
            <a:spLocks noChangeArrowheads="1"/>
          </p:cNvSpPr>
          <p:nvPr/>
        </p:nvSpPr>
        <p:spPr bwMode="auto">
          <a:xfrm>
            <a:off x="6948488" y="4422775"/>
            <a:ext cx="1296987" cy="5762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rtl="1" eaLnBrk="1" hangingPunct="1">
              <a:defRPr/>
            </a:pPr>
            <a:r>
              <a:rPr lang="ar-SA" sz="1800" b="1" dirty="0">
                <a:cs typeface="AL-Mohanad Bold" pitchFamily="2" charset="-78"/>
              </a:rPr>
              <a:t>ممثلي الأقسام</a:t>
            </a:r>
            <a:endParaRPr lang="en-US" sz="1800" b="1" dirty="0">
              <a:cs typeface="AL-Mohanad Bold" pitchFamily="2" charset="-78"/>
            </a:endParaRPr>
          </a:p>
        </p:txBody>
      </p:sp>
      <p:sp>
        <p:nvSpPr>
          <p:cNvPr id="41" name="AutoShape 36" descr="لوح خشبي"/>
          <p:cNvSpPr>
            <a:spLocks noChangeArrowheads="1"/>
          </p:cNvSpPr>
          <p:nvPr/>
        </p:nvSpPr>
        <p:spPr bwMode="auto">
          <a:xfrm>
            <a:off x="3131344" y="1124744"/>
            <a:ext cx="3455988" cy="768350"/>
          </a:xfrm>
          <a:prstGeom prst="roundRect">
            <a:avLst>
              <a:gd name="adj" fmla="val 16667"/>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rtl="1" eaLnBrk="1" hangingPunct="1"/>
            <a:r>
              <a:rPr lang="ar-SA" sz="2800" b="1" dirty="0">
                <a:cs typeface="AL-Mohanad Bold" pitchFamily="2" charset="-78"/>
              </a:rPr>
              <a:t>مركز  </a:t>
            </a:r>
            <a:r>
              <a:rPr lang="ar-SA" sz="2800" b="1" dirty="0" smtClean="0">
                <a:cs typeface="AL-Mohanad Bold" pitchFamily="2" charset="-78"/>
              </a:rPr>
              <a:t>الجودة – عمادة الجودة</a:t>
            </a:r>
            <a:r>
              <a:rPr lang="ar-SA" sz="1800" b="1" dirty="0" smtClean="0">
                <a:cs typeface="AL-Mohanad Bold" pitchFamily="2" charset="-78"/>
              </a:rPr>
              <a:t> </a:t>
            </a:r>
            <a:endParaRPr lang="en-US" sz="1800" b="1" dirty="0">
              <a:cs typeface="AL-Mohanad Bold" pitchFamily="2" charset="-78"/>
            </a:endParaRPr>
          </a:p>
        </p:txBody>
      </p:sp>
      <p:sp>
        <p:nvSpPr>
          <p:cNvPr id="42" name="AutoShape 37"/>
          <p:cNvSpPr>
            <a:spLocks noChangeArrowheads="1"/>
          </p:cNvSpPr>
          <p:nvPr/>
        </p:nvSpPr>
        <p:spPr bwMode="auto">
          <a:xfrm>
            <a:off x="7064375" y="5430838"/>
            <a:ext cx="1150938" cy="36036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rtl="1" eaLnBrk="1" hangingPunct="1"/>
            <a:r>
              <a:rPr lang="ar-SA" sz="1800" b="1" dirty="0">
                <a:cs typeface="AL-Mohanad Bold" pitchFamily="2" charset="-78"/>
              </a:rPr>
              <a:t>لجان الأقسام</a:t>
            </a:r>
            <a:endParaRPr lang="en-US" sz="1800" b="1" dirty="0">
              <a:cs typeface="AL-Mohanad Bold" pitchFamily="2" charset="-78"/>
            </a:endParaRPr>
          </a:p>
        </p:txBody>
      </p:sp>
      <p:sp>
        <p:nvSpPr>
          <p:cNvPr id="43" name="AutoShape 38"/>
          <p:cNvSpPr>
            <a:spLocks noChangeArrowheads="1"/>
          </p:cNvSpPr>
          <p:nvPr/>
        </p:nvSpPr>
        <p:spPr bwMode="auto">
          <a:xfrm>
            <a:off x="3059113" y="3703638"/>
            <a:ext cx="1873250" cy="360362"/>
          </a:xfrm>
          <a:prstGeom prst="roundRect">
            <a:avLst>
              <a:gd name="adj" fmla="val 16667"/>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rtl="1" eaLnBrk="1" hangingPunct="1"/>
            <a:r>
              <a:rPr lang="ar-SA" sz="1800" b="1" dirty="0">
                <a:cs typeface="AL-Mohanad Bold" pitchFamily="2" charset="-78"/>
              </a:rPr>
              <a:t>منسق كلية</a:t>
            </a:r>
            <a:r>
              <a:rPr lang="ar-SA" sz="1800" dirty="0">
                <a:cs typeface="AL-Mohanad Bold" pitchFamily="2" charset="-78"/>
              </a:rPr>
              <a:t> </a:t>
            </a:r>
            <a:r>
              <a:rPr lang="ar-SA" sz="1800" b="1" dirty="0">
                <a:cs typeface="AL-Mohanad Bold" pitchFamily="2" charset="-78"/>
              </a:rPr>
              <a:t>3</a:t>
            </a:r>
            <a:endParaRPr lang="en-US" sz="1800" b="1" dirty="0">
              <a:cs typeface="AL-Mohanad Bold" pitchFamily="2" charset="-78"/>
            </a:endParaRPr>
          </a:p>
        </p:txBody>
      </p:sp>
      <p:sp>
        <p:nvSpPr>
          <p:cNvPr id="44" name="AutoShape 39"/>
          <p:cNvSpPr>
            <a:spLocks noChangeArrowheads="1"/>
          </p:cNvSpPr>
          <p:nvPr/>
        </p:nvSpPr>
        <p:spPr bwMode="auto">
          <a:xfrm>
            <a:off x="1042988" y="3703638"/>
            <a:ext cx="1728787" cy="360362"/>
          </a:xfrm>
          <a:prstGeom prst="roundRect">
            <a:avLst>
              <a:gd name="adj" fmla="val 16667"/>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rtl="1" eaLnBrk="1" hangingPunct="1"/>
            <a:r>
              <a:rPr lang="ar-SA" sz="1800" b="1" dirty="0">
                <a:cs typeface="AL-Mohanad Bold" pitchFamily="2" charset="-78"/>
              </a:rPr>
              <a:t>منسق كلية</a:t>
            </a:r>
            <a:r>
              <a:rPr lang="ar-SA" sz="1800" dirty="0">
                <a:cs typeface="AL-Mohanad Bold" pitchFamily="2" charset="-78"/>
              </a:rPr>
              <a:t> </a:t>
            </a:r>
            <a:r>
              <a:rPr lang="ar-SA" sz="1800" b="1" dirty="0">
                <a:cs typeface="AL-Mohanad Bold" pitchFamily="2" charset="-78"/>
              </a:rPr>
              <a:t>4</a:t>
            </a:r>
            <a:endParaRPr lang="en-US" sz="1800" b="1" dirty="0">
              <a:cs typeface="AL-Mohanad Bold" pitchFamily="2" charset="-78"/>
            </a:endParaRPr>
          </a:p>
        </p:txBody>
      </p:sp>
      <p:sp>
        <p:nvSpPr>
          <p:cNvPr id="45" name="AutoShape 40"/>
          <p:cNvSpPr>
            <a:spLocks noChangeArrowheads="1"/>
          </p:cNvSpPr>
          <p:nvPr/>
        </p:nvSpPr>
        <p:spPr bwMode="auto">
          <a:xfrm>
            <a:off x="5146675" y="3703638"/>
            <a:ext cx="1441450" cy="360362"/>
          </a:xfrm>
          <a:prstGeom prst="roundRect">
            <a:avLst>
              <a:gd name="adj" fmla="val 16667"/>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rtl="1" eaLnBrk="1" hangingPunct="1"/>
            <a:r>
              <a:rPr lang="ar-SA" sz="1800" b="1" dirty="0">
                <a:cs typeface="AL-Mohanad Bold" pitchFamily="2" charset="-78"/>
              </a:rPr>
              <a:t>منسق كلية 2</a:t>
            </a:r>
            <a:endParaRPr lang="en-US" sz="1800" b="1" dirty="0">
              <a:cs typeface="AL-Mohanad Bold" pitchFamily="2" charset="-78"/>
            </a:endParaRPr>
          </a:p>
        </p:txBody>
      </p:sp>
      <p:sp>
        <p:nvSpPr>
          <p:cNvPr id="46" name="AutoShape 41"/>
          <p:cNvSpPr>
            <a:spLocks noChangeArrowheads="1"/>
          </p:cNvSpPr>
          <p:nvPr/>
        </p:nvSpPr>
        <p:spPr bwMode="auto">
          <a:xfrm>
            <a:off x="6802438" y="3703638"/>
            <a:ext cx="1512887" cy="360362"/>
          </a:xfrm>
          <a:prstGeom prst="roundRect">
            <a:avLst>
              <a:gd name="adj" fmla="val 16667"/>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rtl="1" eaLnBrk="1" hangingPunct="1"/>
            <a:r>
              <a:rPr lang="ar-SA" sz="1800" b="1" dirty="0">
                <a:cs typeface="AL-Mohanad Bold" pitchFamily="2" charset="-78"/>
              </a:rPr>
              <a:t>منسق كلية 1</a:t>
            </a:r>
            <a:endParaRPr lang="en-US" sz="1800" b="1" dirty="0">
              <a:cs typeface="AL-Mohanad Bold" pitchFamily="2" charset="-78"/>
            </a:endParaRPr>
          </a:p>
        </p:txBody>
      </p:sp>
      <p:sp>
        <p:nvSpPr>
          <p:cNvPr id="47" name="AutoShape 42"/>
          <p:cNvSpPr>
            <a:spLocks noChangeArrowheads="1"/>
          </p:cNvSpPr>
          <p:nvPr/>
        </p:nvSpPr>
        <p:spPr bwMode="auto">
          <a:xfrm>
            <a:off x="5291138" y="5430838"/>
            <a:ext cx="1150937" cy="36036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rtl="1" eaLnBrk="1" hangingPunct="1"/>
            <a:r>
              <a:rPr lang="ar-SA" sz="1800" b="1" dirty="0">
                <a:cs typeface="AL-Mohanad Bold" pitchFamily="2" charset="-78"/>
              </a:rPr>
              <a:t>لجان الأقسام</a:t>
            </a:r>
            <a:endParaRPr lang="en-US" sz="1800" b="1" dirty="0">
              <a:cs typeface="AL-Mohanad Bold" pitchFamily="2" charset="-78"/>
            </a:endParaRPr>
          </a:p>
        </p:txBody>
      </p:sp>
      <p:sp>
        <p:nvSpPr>
          <p:cNvPr id="48" name="AutoShape 43"/>
          <p:cNvSpPr>
            <a:spLocks noChangeArrowheads="1"/>
          </p:cNvSpPr>
          <p:nvPr/>
        </p:nvSpPr>
        <p:spPr bwMode="auto">
          <a:xfrm>
            <a:off x="3349625" y="5430838"/>
            <a:ext cx="1150938" cy="36036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rtl="1" eaLnBrk="1" hangingPunct="1"/>
            <a:r>
              <a:rPr lang="ar-SA" sz="1800" b="1" dirty="0">
                <a:cs typeface="AL-Mohanad Bold" pitchFamily="2" charset="-78"/>
              </a:rPr>
              <a:t>لجان الأقسام</a:t>
            </a:r>
            <a:endParaRPr lang="en-US" sz="1800" b="1" dirty="0">
              <a:cs typeface="AL-Mohanad Bold" pitchFamily="2" charset="-78"/>
            </a:endParaRPr>
          </a:p>
        </p:txBody>
      </p:sp>
      <p:sp>
        <p:nvSpPr>
          <p:cNvPr id="49" name="Rectangle 44" descr="قرميد قطري"/>
          <p:cNvSpPr>
            <a:spLocks noChangeArrowheads="1"/>
          </p:cNvSpPr>
          <p:nvPr/>
        </p:nvSpPr>
        <p:spPr bwMode="auto">
          <a:xfrm>
            <a:off x="5219700" y="4422775"/>
            <a:ext cx="1296988" cy="5762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rtl="1" eaLnBrk="1" hangingPunct="1">
              <a:defRPr/>
            </a:pPr>
            <a:r>
              <a:rPr lang="ar-SA" sz="1800" b="1" dirty="0">
                <a:cs typeface="AL-Mohanad Bold" pitchFamily="2" charset="-78"/>
              </a:rPr>
              <a:t>ممثلي الأقسام</a:t>
            </a:r>
            <a:endParaRPr lang="en-US" sz="1800" b="1" dirty="0">
              <a:cs typeface="AL-Mohanad Bold" pitchFamily="2" charset="-78"/>
            </a:endParaRPr>
          </a:p>
        </p:txBody>
      </p:sp>
      <p:sp>
        <p:nvSpPr>
          <p:cNvPr id="50" name="Rectangle 45" descr="قرميد قطري"/>
          <p:cNvSpPr>
            <a:spLocks noChangeArrowheads="1"/>
          </p:cNvSpPr>
          <p:nvPr/>
        </p:nvSpPr>
        <p:spPr bwMode="auto">
          <a:xfrm>
            <a:off x="3203575" y="4422775"/>
            <a:ext cx="1296988" cy="5762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rtl="1" eaLnBrk="1" hangingPunct="1">
              <a:defRPr/>
            </a:pPr>
            <a:r>
              <a:rPr lang="ar-SA" sz="1800" b="1" dirty="0">
                <a:cs typeface="AL-Mohanad Bold" pitchFamily="2" charset="-78"/>
              </a:rPr>
              <a:t>ممثلي الأقسام</a:t>
            </a:r>
          </a:p>
        </p:txBody>
      </p:sp>
      <p:sp>
        <p:nvSpPr>
          <p:cNvPr id="51" name="Rectangle 46" descr="قرميد قطري"/>
          <p:cNvSpPr>
            <a:spLocks noChangeArrowheads="1"/>
          </p:cNvSpPr>
          <p:nvPr/>
        </p:nvSpPr>
        <p:spPr bwMode="auto">
          <a:xfrm>
            <a:off x="1187450" y="4422775"/>
            <a:ext cx="1296988" cy="5762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rtl="1" eaLnBrk="1" hangingPunct="1">
              <a:defRPr/>
            </a:pPr>
            <a:r>
              <a:rPr lang="ar-SA" sz="1800" b="1" dirty="0">
                <a:cs typeface="AL-Mohanad Bold" pitchFamily="2" charset="-78"/>
              </a:rPr>
              <a:t>ممثلي الأقسام</a:t>
            </a:r>
          </a:p>
        </p:txBody>
      </p:sp>
      <p:sp>
        <p:nvSpPr>
          <p:cNvPr id="52" name="AutoShape 47"/>
          <p:cNvSpPr>
            <a:spLocks noChangeArrowheads="1"/>
          </p:cNvSpPr>
          <p:nvPr/>
        </p:nvSpPr>
        <p:spPr bwMode="auto">
          <a:xfrm>
            <a:off x="1287463" y="5426075"/>
            <a:ext cx="1150937" cy="360363"/>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rtl="1" eaLnBrk="1" hangingPunct="1"/>
            <a:r>
              <a:rPr lang="ar-SA" sz="1800" b="1" dirty="0">
                <a:cs typeface="AL-Mohanad Bold" pitchFamily="2" charset="-78"/>
              </a:rPr>
              <a:t>لجان الأقسام</a:t>
            </a:r>
            <a:endParaRPr lang="en-US" sz="1800" b="1" dirty="0">
              <a:cs typeface="AL-Mohanad Bold" pitchFamily="2" charset="-78"/>
            </a:endParaRPr>
          </a:p>
        </p:txBody>
      </p:sp>
      <p:sp>
        <p:nvSpPr>
          <p:cNvPr id="53" name="AutoShape 48" descr="لوح خشبي"/>
          <p:cNvSpPr>
            <a:spLocks noChangeArrowheads="1"/>
          </p:cNvSpPr>
          <p:nvPr/>
        </p:nvSpPr>
        <p:spPr bwMode="auto">
          <a:xfrm>
            <a:off x="3487738" y="2368550"/>
            <a:ext cx="2514600" cy="609600"/>
          </a:xfrm>
          <a:prstGeom prst="roundRect">
            <a:avLst>
              <a:gd name="adj" fmla="val 16667"/>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rtl="1" eaLnBrk="1" hangingPunct="1"/>
            <a:r>
              <a:rPr lang="ar-SA" sz="2400" b="1" dirty="0">
                <a:cs typeface="AL-Mohanad Bold" pitchFamily="2" charset="-78"/>
              </a:rPr>
              <a:t>اللجنة الرئيسة للجودة</a:t>
            </a:r>
            <a:endParaRPr lang="en-US" sz="2400" b="1" dirty="0">
              <a:cs typeface="AL-Mohanad Bold" pitchFamily="2" charset="-78"/>
            </a:endParaRPr>
          </a:p>
        </p:txBody>
      </p:sp>
      <p:sp>
        <p:nvSpPr>
          <p:cNvPr id="55" name="Line 50"/>
          <p:cNvSpPr>
            <a:spLocks noChangeShapeType="1"/>
          </p:cNvSpPr>
          <p:nvPr/>
        </p:nvSpPr>
        <p:spPr bwMode="auto">
          <a:xfrm>
            <a:off x="1828800" y="2667000"/>
            <a:ext cx="0" cy="0"/>
          </a:xfrm>
          <a:prstGeom prst="line">
            <a:avLst/>
          </a:prstGeom>
          <a:noFill/>
          <a:ln w="9525">
            <a:solidFill>
              <a:schemeClr val="tx1"/>
            </a:solidFill>
            <a:miter lim="800000"/>
            <a:headEnd/>
            <a:tailEnd/>
          </a:ln>
        </p:spPr>
        <p:txBody>
          <a:bodyPr wrap="none"/>
          <a:lstStyle/>
          <a:p>
            <a:endParaRPr lang="ar-SA"/>
          </a:p>
        </p:txBody>
      </p:sp>
      <p:sp>
        <p:nvSpPr>
          <p:cNvPr id="56" name="Line 51"/>
          <p:cNvSpPr>
            <a:spLocks noChangeShapeType="1"/>
          </p:cNvSpPr>
          <p:nvPr/>
        </p:nvSpPr>
        <p:spPr bwMode="auto">
          <a:xfrm>
            <a:off x="4788024" y="2964655"/>
            <a:ext cx="0" cy="450057"/>
          </a:xfrm>
          <a:prstGeom prst="line">
            <a:avLst/>
          </a:prstGeom>
          <a:noFill/>
          <a:ln w="9525">
            <a:solidFill>
              <a:schemeClr val="tx1"/>
            </a:solidFill>
            <a:miter lim="800000"/>
            <a:headEnd/>
            <a:tailEnd/>
          </a:ln>
        </p:spPr>
        <p:txBody>
          <a:bodyPr wrap="none"/>
          <a:lstStyle/>
          <a:p>
            <a:endParaRPr lang="ar-SA"/>
          </a:p>
        </p:txBody>
      </p:sp>
      <p:cxnSp>
        <p:nvCxnSpPr>
          <p:cNvPr id="2048" name="Straight Connector 2047"/>
          <p:cNvCxnSpPr>
            <a:endCxn id="53" idx="0"/>
          </p:cNvCxnSpPr>
          <p:nvPr/>
        </p:nvCxnSpPr>
        <p:spPr>
          <a:xfrm>
            <a:off x="4745038" y="1893094"/>
            <a:ext cx="0" cy="475456"/>
          </a:xfrm>
          <a:prstGeom prst="line">
            <a:avLst/>
          </a:prstGeom>
        </p:spPr>
        <p:style>
          <a:lnRef idx="1">
            <a:schemeClr val="accent1"/>
          </a:lnRef>
          <a:fillRef idx="0">
            <a:schemeClr val="accent1"/>
          </a:fillRef>
          <a:effectRef idx="0">
            <a:schemeClr val="accent1"/>
          </a:effectRef>
          <a:fontRef idx="minor">
            <a:schemeClr val="tx1"/>
          </a:fontRef>
        </p:style>
      </p:cxnSp>
      <p:sp>
        <p:nvSpPr>
          <p:cNvPr id="2052" name="Slide Number Placeholder 205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12</a:t>
            </a:fld>
            <a:endParaRPr lang="en-GB">
              <a:solidFill>
                <a:prstClr val="black">
                  <a:tint val="75000"/>
                </a:prstClr>
              </a:solidFill>
            </a:endParaRPr>
          </a:p>
        </p:txBody>
      </p:sp>
    </p:spTree>
    <p:extLst>
      <p:ext uri="{BB962C8B-B14F-4D97-AF65-F5344CB8AC3E}">
        <p14:creationId xmlns:p14="http://schemas.microsoft.com/office/powerpoint/2010/main" val="3879927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2339752" y="1356048"/>
            <a:ext cx="1872208"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SA" sz="2400" b="1" dirty="0">
                <a:solidFill>
                  <a:schemeClr val="tx1"/>
                </a:solidFill>
              </a:rPr>
              <a:t>الهيكل</a:t>
            </a:r>
            <a:r>
              <a:rPr lang="ar-SA" b="1" dirty="0" smtClean="0">
                <a:solidFill>
                  <a:schemeClr val="tx1"/>
                </a:solidFill>
              </a:rPr>
              <a:t> </a:t>
            </a:r>
            <a:r>
              <a:rPr lang="ar-SA" sz="2400" b="1" dirty="0" smtClean="0">
                <a:solidFill>
                  <a:schemeClr val="tx1"/>
                </a:solidFill>
              </a:rPr>
              <a:t>التنظيمي</a:t>
            </a:r>
            <a:endParaRPr lang="en-US" sz="2400" b="1" dirty="0">
              <a:solidFill>
                <a:schemeClr val="tx1"/>
              </a:solidFill>
            </a:endParaRPr>
          </a:p>
        </p:txBody>
      </p:sp>
      <p:sp>
        <p:nvSpPr>
          <p:cNvPr id="5" name="شكل بيضاوي 4"/>
          <p:cNvSpPr/>
          <p:nvPr/>
        </p:nvSpPr>
        <p:spPr>
          <a:xfrm>
            <a:off x="4067944" y="1340024"/>
            <a:ext cx="1872208"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ar-SA" sz="2400" b="1" dirty="0" smtClean="0">
              <a:solidFill>
                <a:schemeClr val="tx1"/>
              </a:solidFill>
            </a:endParaRPr>
          </a:p>
          <a:p>
            <a:pPr algn="ctr"/>
            <a:r>
              <a:rPr lang="ar-SA" sz="2400" b="1" dirty="0" smtClean="0">
                <a:solidFill>
                  <a:schemeClr val="tx1"/>
                </a:solidFill>
              </a:rPr>
              <a:t>الرؤية</a:t>
            </a:r>
          </a:p>
          <a:p>
            <a:pPr algn="ctr"/>
            <a:r>
              <a:rPr lang="ar-SA" sz="2400" b="1" dirty="0" smtClean="0">
                <a:solidFill>
                  <a:schemeClr val="tx1"/>
                </a:solidFill>
              </a:rPr>
              <a:t>الرسالة</a:t>
            </a:r>
          </a:p>
          <a:p>
            <a:pPr algn="ctr"/>
            <a:r>
              <a:rPr lang="ar-SA" sz="2400" b="1" dirty="0" smtClean="0">
                <a:solidFill>
                  <a:schemeClr val="tx1"/>
                </a:solidFill>
              </a:rPr>
              <a:t>الأهداف </a:t>
            </a:r>
          </a:p>
          <a:p>
            <a:pPr algn="ctr"/>
            <a:endParaRPr lang="en-US" sz="2400" b="1" dirty="0">
              <a:solidFill>
                <a:schemeClr val="tx1"/>
              </a:solidFill>
            </a:endParaRPr>
          </a:p>
        </p:txBody>
      </p:sp>
      <p:sp>
        <p:nvSpPr>
          <p:cNvPr id="7" name="شكل بيضاوي 6"/>
          <p:cNvSpPr/>
          <p:nvPr/>
        </p:nvSpPr>
        <p:spPr>
          <a:xfrm>
            <a:off x="5920680" y="2780928"/>
            <a:ext cx="1872208"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ar-SA" sz="2400" b="1" dirty="0" smtClean="0">
              <a:solidFill>
                <a:schemeClr val="tx1"/>
              </a:solidFill>
            </a:endParaRPr>
          </a:p>
          <a:p>
            <a:pPr algn="ctr"/>
            <a:r>
              <a:rPr lang="ar-SA" sz="2400" b="1" dirty="0" smtClean="0">
                <a:solidFill>
                  <a:schemeClr val="tx1"/>
                </a:solidFill>
              </a:rPr>
              <a:t>الأدلة والكتيبات</a:t>
            </a:r>
          </a:p>
          <a:p>
            <a:pPr algn="ctr"/>
            <a:endParaRPr lang="en-US" sz="2400" b="1" dirty="0">
              <a:solidFill>
                <a:schemeClr val="tx1"/>
              </a:solidFill>
            </a:endParaRPr>
          </a:p>
        </p:txBody>
      </p:sp>
      <p:sp>
        <p:nvSpPr>
          <p:cNvPr id="8" name="شكل بيضاوي 7"/>
          <p:cNvSpPr/>
          <p:nvPr/>
        </p:nvSpPr>
        <p:spPr>
          <a:xfrm>
            <a:off x="4140572" y="2899148"/>
            <a:ext cx="1872208"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ar-SA" sz="2400" b="1" dirty="0" smtClean="0">
              <a:solidFill>
                <a:schemeClr val="tx1"/>
              </a:solidFill>
            </a:endParaRPr>
          </a:p>
          <a:p>
            <a:pPr algn="ctr"/>
            <a:r>
              <a:rPr lang="ar-SA" sz="2400" b="1" dirty="0" smtClean="0">
                <a:solidFill>
                  <a:schemeClr val="tx1"/>
                </a:solidFill>
              </a:rPr>
              <a:t>الاستبانات</a:t>
            </a:r>
          </a:p>
          <a:p>
            <a:pPr algn="ctr"/>
            <a:endParaRPr lang="en-US" sz="2400" b="1" dirty="0">
              <a:solidFill>
                <a:schemeClr val="tx1"/>
              </a:solidFill>
            </a:endParaRPr>
          </a:p>
        </p:txBody>
      </p:sp>
      <p:sp>
        <p:nvSpPr>
          <p:cNvPr id="9" name="شكل بيضاوي 8"/>
          <p:cNvSpPr/>
          <p:nvPr/>
        </p:nvSpPr>
        <p:spPr>
          <a:xfrm>
            <a:off x="5724128" y="1340024"/>
            <a:ext cx="2016224"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ar-SA" sz="2400" b="1" dirty="0" smtClean="0">
              <a:solidFill>
                <a:schemeClr val="tx1"/>
              </a:solidFill>
            </a:endParaRPr>
          </a:p>
          <a:p>
            <a:pPr algn="ctr"/>
            <a:r>
              <a:rPr lang="ar-SA" sz="2400" b="1" dirty="0" smtClean="0">
                <a:solidFill>
                  <a:schemeClr val="tx1"/>
                </a:solidFill>
              </a:rPr>
              <a:t>الخطة الاستراتيجية للجودة</a:t>
            </a:r>
          </a:p>
          <a:p>
            <a:pPr algn="ctr"/>
            <a:endParaRPr lang="en-US" sz="2400" b="1" dirty="0">
              <a:solidFill>
                <a:schemeClr val="tx1"/>
              </a:solidFill>
            </a:endParaRPr>
          </a:p>
        </p:txBody>
      </p:sp>
      <p:sp>
        <p:nvSpPr>
          <p:cNvPr id="6" name="مستطيل 5"/>
          <p:cNvSpPr/>
          <p:nvPr/>
        </p:nvSpPr>
        <p:spPr>
          <a:xfrm>
            <a:off x="1259632" y="476672"/>
            <a:ext cx="6480720" cy="64807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4000" b="1" dirty="0">
                <a:solidFill>
                  <a:schemeClr val="tx1"/>
                </a:solidFill>
                <a:latin typeface="Arial" pitchFamily="34" charset="0"/>
                <a:cs typeface="Arial" pitchFamily="34" charset="0"/>
              </a:rPr>
              <a:t>تأسيس </a:t>
            </a:r>
            <a:r>
              <a:rPr lang="ar-SA" sz="4000" b="1" dirty="0" smtClean="0">
                <a:solidFill>
                  <a:schemeClr val="tx1"/>
                </a:solidFill>
                <a:latin typeface="Arial" pitchFamily="34" charset="0"/>
                <a:cs typeface="Arial" pitchFamily="34" charset="0"/>
              </a:rPr>
              <a:t>مركز أو عمادة </a:t>
            </a:r>
            <a:r>
              <a:rPr lang="ar-SA" sz="4000" b="1" dirty="0">
                <a:solidFill>
                  <a:schemeClr val="tx1"/>
                </a:solidFill>
                <a:latin typeface="Arial" pitchFamily="34" charset="0"/>
                <a:cs typeface="Arial" pitchFamily="34" charset="0"/>
              </a:rPr>
              <a:t>الجودة</a:t>
            </a:r>
          </a:p>
        </p:txBody>
      </p:sp>
      <p:sp>
        <p:nvSpPr>
          <p:cNvPr id="11" name="شكل بيضاوي 10"/>
          <p:cNvSpPr/>
          <p:nvPr/>
        </p:nvSpPr>
        <p:spPr>
          <a:xfrm>
            <a:off x="2195736" y="2905324"/>
            <a:ext cx="1872208"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SA" sz="2400" b="1" dirty="0" smtClean="0">
                <a:solidFill>
                  <a:schemeClr val="tx1"/>
                </a:solidFill>
              </a:rPr>
              <a:t>التدريب</a:t>
            </a:r>
          </a:p>
        </p:txBody>
      </p:sp>
      <p:sp>
        <p:nvSpPr>
          <p:cNvPr id="12" name="شكل بيضاوي 11"/>
          <p:cNvSpPr/>
          <p:nvPr/>
        </p:nvSpPr>
        <p:spPr>
          <a:xfrm>
            <a:off x="5004048" y="4077072"/>
            <a:ext cx="1872208"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SA" sz="2400" b="1" dirty="0" smtClean="0">
                <a:solidFill>
                  <a:schemeClr val="tx1"/>
                </a:solidFill>
              </a:rPr>
              <a:t>المتابعة</a:t>
            </a:r>
          </a:p>
        </p:txBody>
      </p:sp>
      <p:sp>
        <p:nvSpPr>
          <p:cNvPr id="13" name="شكل بيضاوي 12"/>
          <p:cNvSpPr/>
          <p:nvPr/>
        </p:nvSpPr>
        <p:spPr>
          <a:xfrm>
            <a:off x="3204468" y="4077072"/>
            <a:ext cx="1872208" cy="158417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SA" sz="2400" b="1" dirty="0" smtClean="0">
                <a:solidFill>
                  <a:schemeClr val="tx1"/>
                </a:solidFill>
              </a:rPr>
              <a:t>الدعم</a:t>
            </a:r>
          </a:p>
        </p:txBody>
      </p:sp>
      <p:sp>
        <p:nvSpPr>
          <p:cNvPr id="3" name="Slide Number Placeholder 2"/>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13</a:t>
            </a:fld>
            <a:endParaRPr lang="en-GB">
              <a:solidFill>
                <a:prstClr val="black">
                  <a:tint val="75000"/>
                </a:prstClr>
              </a:solidFill>
            </a:endParaRPr>
          </a:p>
        </p:txBody>
      </p:sp>
    </p:spTree>
    <p:extLst>
      <p:ext uri="{BB962C8B-B14F-4D97-AF65-F5344CB8AC3E}">
        <p14:creationId xmlns:p14="http://schemas.microsoft.com/office/powerpoint/2010/main" val="1378094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txBox="1">
            <a:spLocks/>
          </p:cNvSpPr>
          <p:nvPr/>
        </p:nvSpPr>
        <p:spPr bwMode="auto">
          <a:xfrm>
            <a:off x="179388" y="333375"/>
            <a:ext cx="8209035" cy="6296025"/>
          </a:xfrm>
          <a:prstGeom prst="rect">
            <a:avLst/>
          </a:prstGeom>
          <a:noFill/>
          <a:ln w="9525">
            <a:noFill/>
            <a:miter lim="800000"/>
            <a:headEnd/>
            <a:tailEnd/>
          </a:ln>
        </p:spPr>
        <p:txBody>
          <a:bodyPr/>
          <a:lstStyle/>
          <a:p>
            <a:pPr algn="just" rtl="1">
              <a:defRPr/>
            </a:pPr>
            <a:r>
              <a:rPr lang="en-GB" sz="2400" b="1" dirty="0">
                <a:latin typeface="Calibri" pitchFamily="34" charset="0"/>
                <a:cs typeface="+mn-cs"/>
              </a:rPr>
              <a:t> </a:t>
            </a:r>
            <a:r>
              <a:rPr lang="ar-SA" sz="2400" b="1" dirty="0">
                <a:latin typeface="Calibri" pitchFamily="34" charset="0"/>
                <a:cs typeface="+mn-cs"/>
              </a:rPr>
              <a:t> </a:t>
            </a:r>
            <a:r>
              <a:rPr lang="ar-SA" sz="3200" b="1" dirty="0" smtClean="0">
                <a:solidFill>
                  <a:srgbClr val="0070C0"/>
                </a:solidFill>
                <a:latin typeface="Calibri" pitchFamily="34" charset="0"/>
                <a:cs typeface="+mn-cs"/>
              </a:rPr>
              <a:t>مهام</a:t>
            </a:r>
            <a:r>
              <a:rPr lang="ar-SA" sz="3200" b="1" dirty="0">
                <a:solidFill>
                  <a:srgbClr val="0070C0"/>
                </a:solidFill>
                <a:latin typeface="Calibri" pitchFamily="34" charset="0"/>
                <a:cs typeface="+mn-cs"/>
              </a:rPr>
              <a:t> </a:t>
            </a:r>
            <a:r>
              <a:rPr lang="ar-EG" sz="3200" b="1" dirty="0" smtClean="0">
                <a:solidFill>
                  <a:srgbClr val="0070C0"/>
                </a:solidFill>
                <a:latin typeface="Calibri" pitchFamily="34" charset="0"/>
                <a:cs typeface="+mn-cs"/>
              </a:rPr>
              <a:t>عمادة الجودة</a:t>
            </a:r>
            <a:r>
              <a:rPr lang="ar-SA" sz="3200" b="1" dirty="0" smtClean="0">
                <a:solidFill>
                  <a:srgbClr val="0070C0"/>
                </a:solidFill>
                <a:latin typeface="Calibri" pitchFamily="34" charset="0"/>
                <a:cs typeface="+mn-cs"/>
              </a:rPr>
              <a:t>:</a:t>
            </a:r>
            <a:endParaRPr lang="ar-EG" sz="3200" b="1" dirty="0">
              <a:solidFill>
                <a:srgbClr val="0070C0"/>
              </a:solidFill>
              <a:latin typeface="Calibri" pitchFamily="34" charset="0"/>
              <a:cs typeface="+mn-cs"/>
            </a:endParaRPr>
          </a:p>
          <a:p>
            <a:pPr marL="514350" indent="-514350" algn="just" rtl="1">
              <a:buFont typeface="Wingdings" pitchFamily="2" charset="2"/>
              <a:buChar char="§"/>
              <a:defRPr/>
            </a:pPr>
            <a:r>
              <a:rPr lang="ar-SA" sz="2400" b="1" dirty="0">
                <a:latin typeface="Calibri" pitchFamily="34" charset="0"/>
                <a:cs typeface="+mn-cs"/>
              </a:rPr>
              <a:t>رسم السياسات العامة لتحسين الجودة في الجامعة والإشراف على تنفيذها</a:t>
            </a:r>
            <a:r>
              <a:rPr lang="en-US" sz="2400" b="1" dirty="0">
                <a:latin typeface="Calibri" pitchFamily="34" charset="0"/>
                <a:cs typeface="+mn-cs"/>
              </a:rPr>
              <a:t>. </a:t>
            </a:r>
          </a:p>
          <a:p>
            <a:pPr marL="514350" indent="-514350" algn="just" rtl="1">
              <a:buFont typeface="Wingdings" pitchFamily="2" charset="2"/>
              <a:buChar char="§"/>
              <a:defRPr/>
            </a:pPr>
            <a:r>
              <a:rPr lang="ar-SA" sz="2400" b="1" dirty="0" smtClean="0">
                <a:latin typeface="Calibri" pitchFamily="34" charset="0"/>
                <a:cs typeface="+mn-cs"/>
              </a:rPr>
              <a:t>رسم </a:t>
            </a:r>
            <a:r>
              <a:rPr lang="ar-SA" sz="2400" b="1" dirty="0">
                <a:latin typeface="Calibri" pitchFamily="34" charset="0"/>
                <a:cs typeface="+mn-cs"/>
              </a:rPr>
              <a:t>وإقرار السياسة العامة لنشر ثقافة الجودة داخل </a:t>
            </a:r>
            <a:r>
              <a:rPr lang="ar-SA" sz="2400" b="1" dirty="0" smtClean="0">
                <a:latin typeface="Calibri" pitchFamily="34" charset="0"/>
                <a:cs typeface="+mn-cs"/>
              </a:rPr>
              <a:t>وخارج </a:t>
            </a:r>
            <a:r>
              <a:rPr lang="ar-SA" sz="2400" b="1" dirty="0">
                <a:latin typeface="Calibri" pitchFamily="34" charset="0"/>
                <a:cs typeface="+mn-cs"/>
              </a:rPr>
              <a:t>الجامعة</a:t>
            </a:r>
            <a:endParaRPr lang="en-US" sz="2400" b="1" dirty="0">
              <a:latin typeface="Calibri" pitchFamily="34" charset="0"/>
              <a:cs typeface="+mn-cs"/>
            </a:endParaRPr>
          </a:p>
          <a:p>
            <a:pPr marL="514350" indent="-514350" algn="just" rtl="1">
              <a:buFont typeface="Wingdings" pitchFamily="2" charset="2"/>
              <a:buChar char="§"/>
              <a:defRPr/>
            </a:pPr>
            <a:r>
              <a:rPr lang="ar-SA" sz="2400" b="1" dirty="0">
                <a:latin typeface="Calibri" pitchFamily="34" charset="0"/>
                <a:cs typeface="+mn-cs"/>
              </a:rPr>
              <a:t> </a:t>
            </a:r>
            <a:r>
              <a:rPr lang="ar-SA" sz="2400" b="1" dirty="0">
                <a:solidFill>
                  <a:srgbClr val="FF0000"/>
                </a:solidFill>
                <a:latin typeface="Calibri" pitchFamily="34" charset="0"/>
                <a:cs typeface="+mn-cs"/>
              </a:rPr>
              <a:t>دعم ومساندة الجهود المبذولة لتطبيق الجودة في الجامعة </a:t>
            </a:r>
            <a:r>
              <a:rPr lang="ar-SA" sz="2400" b="1" dirty="0" smtClean="0">
                <a:solidFill>
                  <a:srgbClr val="FF0000"/>
                </a:solidFill>
                <a:latin typeface="Calibri" pitchFamily="34" charset="0"/>
                <a:cs typeface="+mn-cs"/>
              </a:rPr>
              <a:t>والتعاون </a:t>
            </a:r>
            <a:r>
              <a:rPr lang="ar-SA" sz="2400" b="1" dirty="0">
                <a:solidFill>
                  <a:srgbClr val="FF0000"/>
                </a:solidFill>
                <a:latin typeface="Calibri" pitchFamily="34" charset="0"/>
                <a:cs typeface="+mn-cs"/>
              </a:rPr>
              <a:t>مع الجهات الخارجية ذات العلاقة</a:t>
            </a:r>
            <a:r>
              <a:rPr lang="en-US" sz="2400" b="1" dirty="0">
                <a:solidFill>
                  <a:srgbClr val="FF0000"/>
                </a:solidFill>
                <a:latin typeface="Calibri" pitchFamily="34" charset="0"/>
                <a:cs typeface="+mn-cs"/>
              </a:rPr>
              <a:t>. </a:t>
            </a:r>
            <a:endParaRPr lang="ar-SA" sz="2400" b="1" dirty="0" smtClean="0">
              <a:solidFill>
                <a:srgbClr val="FF0000"/>
              </a:solidFill>
              <a:latin typeface="Calibri" pitchFamily="34" charset="0"/>
              <a:cs typeface="+mn-cs"/>
            </a:endParaRPr>
          </a:p>
          <a:p>
            <a:pPr marL="514350" indent="-514350" algn="just" rtl="1">
              <a:buFont typeface="Wingdings" pitchFamily="2" charset="2"/>
              <a:buChar char="§"/>
              <a:defRPr/>
            </a:pPr>
            <a:r>
              <a:rPr lang="ar-SA" sz="2400" b="1" dirty="0" smtClean="0">
                <a:latin typeface="Calibri" pitchFamily="34" charset="0"/>
                <a:cs typeface="+mn-cs"/>
              </a:rPr>
              <a:t> </a:t>
            </a:r>
            <a:r>
              <a:rPr lang="ar-SA" sz="2400" b="1" dirty="0">
                <a:latin typeface="Calibri" pitchFamily="34" charset="0"/>
                <a:cs typeface="+mn-cs"/>
              </a:rPr>
              <a:t>إقرار برامج لتحفيز ومكافئة الفرق والأفراد المتميزين في تطبيق الجودة بالجامعة</a:t>
            </a:r>
            <a:endParaRPr lang="en-US" sz="2400" b="1" dirty="0">
              <a:latin typeface="Calibri" pitchFamily="34" charset="0"/>
              <a:cs typeface="+mn-cs"/>
            </a:endParaRPr>
          </a:p>
          <a:p>
            <a:pPr marL="514350" indent="-514350" algn="just" rtl="1">
              <a:buFont typeface="Wingdings" pitchFamily="2" charset="2"/>
              <a:buChar char="§"/>
              <a:defRPr/>
            </a:pPr>
            <a:r>
              <a:rPr lang="ar-SA" sz="2400" b="1" dirty="0">
                <a:solidFill>
                  <a:srgbClr val="FF0000"/>
                </a:solidFill>
                <a:latin typeface="Calibri" pitchFamily="34" charset="0"/>
                <a:cs typeface="+mn-cs"/>
              </a:rPr>
              <a:t>إقرار التقرير السنوي لإدارة الجودة</a:t>
            </a:r>
            <a:r>
              <a:rPr lang="en-US" sz="2400" b="1" dirty="0">
                <a:solidFill>
                  <a:srgbClr val="FF0000"/>
                </a:solidFill>
                <a:latin typeface="Calibri" pitchFamily="34" charset="0"/>
                <a:cs typeface="+mn-cs"/>
              </a:rPr>
              <a:t>. </a:t>
            </a:r>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14</a:t>
            </a:fld>
            <a:endParaRPr lang="en-GB">
              <a:solidFill>
                <a:prstClr val="black">
                  <a:tint val="75000"/>
                </a:prstClr>
              </a:solidFill>
            </a:endParaRPr>
          </a:p>
        </p:txBody>
      </p:sp>
    </p:spTree>
    <p:extLst>
      <p:ext uri="{BB962C8B-B14F-4D97-AF65-F5344CB8AC3E}">
        <p14:creationId xmlns:p14="http://schemas.microsoft.com/office/powerpoint/2010/main" val="1979344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107504" y="764704"/>
            <a:ext cx="8065591" cy="6727936"/>
          </a:xfrm>
          <a:prstGeom prst="rect">
            <a:avLst/>
          </a:prstGeom>
          <a:noFill/>
          <a:ln w="9525">
            <a:noFill/>
            <a:miter lim="800000"/>
            <a:headEnd/>
            <a:tailEnd/>
          </a:ln>
        </p:spPr>
        <p:txBody>
          <a:bodyPr/>
          <a:lstStyle/>
          <a:p>
            <a:pPr algn="r" rtl="1" fontAlgn="auto">
              <a:spcBef>
                <a:spcPts val="0"/>
              </a:spcBef>
              <a:spcAft>
                <a:spcPts val="0"/>
              </a:spcAft>
              <a:defRPr/>
            </a:pPr>
            <a:r>
              <a:rPr lang="en-GB" sz="2000" dirty="0">
                <a:latin typeface="+mn-lt"/>
                <a:cs typeface="+mn-cs"/>
              </a:rPr>
              <a:t> </a:t>
            </a:r>
            <a:r>
              <a:rPr lang="ar-EG" sz="3200" b="1" dirty="0" smtClean="0">
                <a:solidFill>
                  <a:srgbClr val="0070C0"/>
                </a:solidFill>
                <a:latin typeface="+mn-lt"/>
                <a:cs typeface="+mn-cs"/>
              </a:rPr>
              <a:t>مهام عمادة الجودة</a:t>
            </a:r>
            <a:r>
              <a:rPr lang="ar-SA" sz="3200" b="1" dirty="0" smtClean="0">
                <a:solidFill>
                  <a:srgbClr val="0070C0"/>
                </a:solidFill>
                <a:latin typeface="+mn-lt"/>
                <a:cs typeface="+mn-cs"/>
              </a:rPr>
              <a:t>:</a:t>
            </a:r>
          </a:p>
          <a:p>
            <a:pPr algn="r" rtl="1" fontAlgn="auto">
              <a:spcBef>
                <a:spcPts val="0"/>
              </a:spcBef>
              <a:spcAft>
                <a:spcPts val="0"/>
              </a:spcAft>
              <a:defRPr/>
            </a:pPr>
            <a:endParaRPr lang="en-US" sz="3200" b="1" dirty="0">
              <a:solidFill>
                <a:srgbClr val="0070C0"/>
              </a:solidFill>
              <a:latin typeface="+mn-lt"/>
              <a:cs typeface="+mn-cs"/>
            </a:endParaRPr>
          </a:p>
          <a:p>
            <a:pPr marL="457200" indent="-457200" algn="r" rtl="1" fontAlgn="auto">
              <a:spcBef>
                <a:spcPts val="0"/>
              </a:spcBef>
              <a:spcAft>
                <a:spcPts val="0"/>
              </a:spcAft>
              <a:buFont typeface="Wingdings" pitchFamily="2" charset="2"/>
              <a:buChar char="§"/>
              <a:defRPr/>
            </a:pPr>
            <a:r>
              <a:rPr lang="ar-EG" sz="3200" b="1" dirty="0">
                <a:latin typeface="+mn-lt"/>
                <a:cs typeface="+mn-cs"/>
              </a:rPr>
              <a:t>نشر ثقافة الجودة بالجامعة (أعضاء هيئة التدريس- </a:t>
            </a:r>
            <a:r>
              <a:rPr lang="ar-EG" sz="3200" b="1" dirty="0" smtClean="0">
                <a:latin typeface="+mn-lt"/>
                <a:cs typeface="+mn-cs"/>
              </a:rPr>
              <a:t>ال</a:t>
            </a:r>
            <a:r>
              <a:rPr lang="ar-SA" sz="3200" b="1" dirty="0" smtClean="0">
                <a:latin typeface="+mn-lt"/>
                <a:cs typeface="+mn-cs"/>
              </a:rPr>
              <a:t>موظفين </a:t>
            </a:r>
            <a:r>
              <a:rPr lang="ar-EG" sz="3200" b="1" dirty="0" smtClean="0">
                <a:latin typeface="+mn-lt"/>
                <a:cs typeface="+mn-cs"/>
              </a:rPr>
              <a:t>– </a:t>
            </a:r>
            <a:r>
              <a:rPr lang="ar-EG" sz="3200" b="1" dirty="0">
                <a:latin typeface="+mn-lt"/>
                <a:cs typeface="+mn-cs"/>
              </a:rPr>
              <a:t>الطلاب</a:t>
            </a:r>
            <a:r>
              <a:rPr lang="ar-SA" sz="3200" b="1" dirty="0">
                <a:latin typeface="+mn-lt"/>
                <a:cs typeface="+mn-cs"/>
              </a:rPr>
              <a:t> –المستفيدون) </a:t>
            </a:r>
            <a:endParaRPr lang="ar-SA" sz="3200" b="1" dirty="0" smtClean="0">
              <a:latin typeface="+mn-lt"/>
              <a:cs typeface="+mn-cs"/>
            </a:endParaRPr>
          </a:p>
          <a:p>
            <a:pPr marL="457200" indent="-457200" algn="r" rtl="1" fontAlgn="auto">
              <a:spcBef>
                <a:spcPts val="0"/>
              </a:spcBef>
              <a:spcAft>
                <a:spcPts val="0"/>
              </a:spcAft>
              <a:buFont typeface="Wingdings" pitchFamily="2" charset="2"/>
              <a:buChar char="§"/>
              <a:defRPr/>
            </a:pPr>
            <a:endParaRPr lang="ar-SA" sz="3200" b="1" dirty="0">
              <a:latin typeface="+mn-lt"/>
              <a:cs typeface="+mn-cs"/>
            </a:endParaRPr>
          </a:p>
          <a:p>
            <a:pPr marL="457200" indent="-457200" algn="r" rtl="1" fontAlgn="auto">
              <a:spcBef>
                <a:spcPts val="0"/>
              </a:spcBef>
              <a:spcAft>
                <a:spcPts val="0"/>
              </a:spcAft>
              <a:buFont typeface="Wingdings" pitchFamily="2" charset="2"/>
              <a:buChar char="§"/>
              <a:defRPr/>
            </a:pPr>
            <a:endParaRPr lang="ar-SA" sz="3200" b="1" dirty="0" smtClean="0">
              <a:latin typeface="+mn-lt"/>
              <a:cs typeface="+mn-cs"/>
            </a:endParaRPr>
          </a:p>
          <a:p>
            <a:pPr marL="457200" indent="-457200" algn="r" rtl="1" fontAlgn="auto">
              <a:spcBef>
                <a:spcPts val="0"/>
              </a:spcBef>
              <a:spcAft>
                <a:spcPts val="0"/>
              </a:spcAft>
              <a:buFont typeface="Wingdings" pitchFamily="2" charset="2"/>
              <a:buChar char="§"/>
              <a:defRPr/>
            </a:pPr>
            <a:endParaRPr lang="ar-SA" sz="3200" b="1" dirty="0" smtClean="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15</a:t>
            </a:fld>
            <a:endParaRPr lang="en-GB">
              <a:solidFill>
                <a:prstClr val="black">
                  <a:tint val="75000"/>
                </a:prstClr>
              </a:solidFill>
            </a:endParaRPr>
          </a:p>
        </p:txBody>
      </p:sp>
      <p:grpSp>
        <p:nvGrpSpPr>
          <p:cNvPr id="6" name="Group 5"/>
          <p:cNvGrpSpPr/>
          <p:nvPr/>
        </p:nvGrpSpPr>
        <p:grpSpPr>
          <a:xfrm>
            <a:off x="637946" y="2996952"/>
            <a:ext cx="4368316" cy="3660452"/>
            <a:chOff x="2339752" y="1340768"/>
            <a:chExt cx="4368316" cy="3660452"/>
          </a:xfrm>
        </p:grpSpPr>
        <p:sp>
          <p:nvSpPr>
            <p:cNvPr id="7" name="شكل بيضاوي 1"/>
            <p:cNvSpPr/>
            <p:nvPr/>
          </p:nvSpPr>
          <p:spPr>
            <a:xfrm>
              <a:off x="3877072" y="2564904"/>
              <a:ext cx="2279104" cy="122413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3200" dirty="0">
                  <a:solidFill>
                    <a:prstClr val="black"/>
                  </a:solidFill>
                </a:rPr>
                <a:t>نشرات</a:t>
              </a:r>
              <a:endParaRPr lang="en-US" sz="3200" dirty="0">
                <a:solidFill>
                  <a:prstClr val="black"/>
                </a:solidFill>
              </a:endParaRPr>
            </a:p>
          </p:txBody>
        </p:sp>
        <p:sp>
          <p:nvSpPr>
            <p:cNvPr id="8" name="شكل بيضاوي 5"/>
            <p:cNvSpPr/>
            <p:nvPr/>
          </p:nvSpPr>
          <p:spPr>
            <a:xfrm>
              <a:off x="4569532" y="1340768"/>
              <a:ext cx="2138536" cy="165618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3200" dirty="0">
                  <a:solidFill>
                    <a:prstClr val="black"/>
                  </a:solidFill>
                </a:rPr>
                <a:t>دورات تدريبية </a:t>
              </a:r>
              <a:endParaRPr lang="en-US" sz="3200" dirty="0">
                <a:solidFill>
                  <a:prstClr val="black"/>
                </a:solidFill>
              </a:endParaRPr>
            </a:p>
          </p:txBody>
        </p:sp>
        <p:sp>
          <p:nvSpPr>
            <p:cNvPr id="9" name="شكل بيضاوي 6"/>
            <p:cNvSpPr/>
            <p:nvPr/>
          </p:nvSpPr>
          <p:spPr>
            <a:xfrm>
              <a:off x="2339752" y="2717800"/>
              <a:ext cx="2138536" cy="165618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3200" dirty="0">
                  <a:solidFill>
                    <a:prstClr val="black"/>
                  </a:solidFill>
                </a:rPr>
                <a:t>مؤتمرات</a:t>
              </a:r>
              <a:endParaRPr lang="en-US" sz="3200" dirty="0">
                <a:solidFill>
                  <a:prstClr val="black"/>
                </a:solidFill>
              </a:endParaRPr>
            </a:p>
          </p:txBody>
        </p:sp>
        <p:sp>
          <p:nvSpPr>
            <p:cNvPr id="10" name="شكل بيضاوي 7"/>
            <p:cNvSpPr/>
            <p:nvPr/>
          </p:nvSpPr>
          <p:spPr>
            <a:xfrm>
              <a:off x="2699792" y="1340768"/>
              <a:ext cx="2138536" cy="165618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lvl="0" algn="r" eaLnBrk="0" hangingPunct="0">
                <a:spcBef>
                  <a:spcPct val="20000"/>
                </a:spcBef>
              </a:pPr>
              <a:r>
                <a:rPr lang="ar-SA" sz="3200" dirty="0">
                  <a:solidFill>
                    <a:prstClr val="black"/>
                  </a:solidFill>
                </a:rPr>
                <a:t>اجتماعات</a:t>
              </a:r>
            </a:p>
          </p:txBody>
        </p:sp>
        <p:sp>
          <p:nvSpPr>
            <p:cNvPr id="11" name="Oval 10"/>
            <p:cNvSpPr/>
            <p:nvPr/>
          </p:nvSpPr>
          <p:spPr>
            <a:xfrm>
              <a:off x="4008512" y="3417044"/>
              <a:ext cx="2016224" cy="1584176"/>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32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ورش عمل</a:t>
              </a:r>
              <a:endParaRPr lang="ar-SA" sz="3200" b="1"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spTree>
    <p:extLst>
      <p:ext uri="{BB962C8B-B14F-4D97-AF65-F5344CB8AC3E}">
        <p14:creationId xmlns:p14="http://schemas.microsoft.com/office/powerpoint/2010/main" val="4275917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1" y="836712"/>
            <a:ext cx="7931224" cy="5289451"/>
          </a:xfrm>
        </p:spPr>
        <p:txBody>
          <a:bodyPr>
            <a:normAutofit/>
          </a:bodyPr>
          <a:lstStyle/>
          <a:p>
            <a:pPr marL="457200" indent="-457200">
              <a:spcBef>
                <a:spcPts val="0"/>
              </a:spcBef>
              <a:buFont typeface="Wingdings" pitchFamily="2" charset="2"/>
              <a:buChar char="§"/>
              <a:defRPr/>
            </a:pPr>
            <a:r>
              <a:rPr lang="ar-EG" sz="2400" b="1" dirty="0">
                <a:solidFill>
                  <a:srgbClr val="FF0000"/>
                </a:solidFill>
              </a:rPr>
              <a:t>تدعيم إنشاء وحدات ضمان الجودة بالكليات.</a:t>
            </a:r>
            <a:endParaRPr lang="ar-SA" sz="2400" b="1" dirty="0">
              <a:solidFill>
                <a:srgbClr val="FF0000"/>
              </a:solidFill>
            </a:endParaRPr>
          </a:p>
          <a:p>
            <a:pPr marL="457200" indent="-457200">
              <a:spcBef>
                <a:spcPts val="0"/>
              </a:spcBef>
              <a:buFont typeface="Wingdings" pitchFamily="2" charset="2"/>
              <a:buChar char="§"/>
              <a:defRPr/>
            </a:pPr>
            <a:r>
              <a:rPr lang="ar-EG" sz="2400" b="1" dirty="0"/>
              <a:t>التعاون مع المراكز المشابهة محليا و إقليميا و عالميا</a:t>
            </a:r>
            <a:endParaRPr lang="ar-SA" sz="2400" b="1" dirty="0"/>
          </a:p>
          <a:p>
            <a:pPr marL="457200" indent="-457200">
              <a:spcBef>
                <a:spcPts val="0"/>
              </a:spcBef>
              <a:buFont typeface="Wingdings" pitchFamily="2" charset="2"/>
              <a:buChar char="§"/>
              <a:defRPr/>
            </a:pPr>
            <a:r>
              <a:rPr lang="ar-EG" sz="2400" b="1" dirty="0">
                <a:solidFill>
                  <a:srgbClr val="FF0000"/>
                </a:solidFill>
              </a:rPr>
              <a:t>وضع نظام للتخطيط و التنفيذ و المتابعة و التقويم</a:t>
            </a:r>
            <a:endParaRPr lang="ar-SA" sz="2400" b="1" dirty="0">
              <a:solidFill>
                <a:srgbClr val="FF0000"/>
              </a:solidFill>
            </a:endParaRPr>
          </a:p>
          <a:p>
            <a:pPr marL="457200" indent="-457200">
              <a:spcBef>
                <a:spcPts val="0"/>
              </a:spcBef>
              <a:buFont typeface="Wingdings" pitchFamily="2" charset="2"/>
              <a:buChar char="§"/>
              <a:defRPr/>
            </a:pPr>
            <a:r>
              <a:rPr lang="ar-SA" sz="2400" b="1" dirty="0"/>
              <a:t>تنظيم البرامج التدريبية لأعضاء هيئة التدريس والموظفين </a:t>
            </a:r>
            <a:endParaRPr lang="en-US" sz="2400" b="1" dirty="0"/>
          </a:p>
          <a:p>
            <a:pPr marL="457200" marR="0" lvl="0" indent="-457200" algn="r" defTabSz="914400" rtl="1" eaLnBrk="1" fontAlgn="auto" latinLnBrk="0" hangingPunct="1">
              <a:lnSpc>
                <a:spcPct val="100000"/>
              </a:lnSpc>
              <a:spcBef>
                <a:spcPts val="0"/>
              </a:spcBef>
              <a:spcAft>
                <a:spcPts val="0"/>
              </a:spcAft>
              <a:buClrTx/>
              <a:buSzTx/>
              <a:buFont typeface="Wingdings" pitchFamily="2" charset="2"/>
              <a:buChar char="§"/>
              <a:tabLst/>
              <a:defRPr/>
            </a:pPr>
            <a:r>
              <a:rPr lang="ar-EG" sz="2400" b="1" dirty="0" smtClean="0">
                <a:solidFill>
                  <a:prstClr val="black"/>
                </a:solidFill>
                <a:latin typeface="Arial" pitchFamily="34" charset="0"/>
                <a:cs typeface="Arial" pitchFamily="34" charset="0"/>
              </a:rPr>
              <a:t>إنشاء </a:t>
            </a:r>
            <a:r>
              <a:rPr lang="ar-EG" sz="2400" b="1" dirty="0">
                <a:solidFill>
                  <a:prstClr val="black"/>
                </a:solidFill>
                <a:latin typeface="Arial" pitchFamily="34" charset="0"/>
                <a:cs typeface="Arial" pitchFamily="34" charset="0"/>
              </a:rPr>
              <a:t>قاعدة بيانات للجامعة وربطها بجميع وحدات ضمان الجودة و ال</a:t>
            </a:r>
            <a:r>
              <a:rPr lang="ar-SA" sz="2400" b="1" dirty="0">
                <a:solidFill>
                  <a:prstClr val="black"/>
                </a:solidFill>
                <a:latin typeface="Arial" pitchFamily="34" charset="0"/>
                <a:cs typeface="Arial" pitchFamily="34" charset="0"/>
              </a:rPr>
              <a:t>ا</a:t>
            </a:r>
            <a:r>
              <a:rPr lang="ar-EG" sz="2400" b="1" dirty="0" err="1">
                <a:solidFill>
                  <a:prstClr val="black"/>
                </a:solidFill>
                <a:latin typeface="Arial" pitchFamily="34" charset="0"/>
                <a:cs typeface="Arial" pitchFamily="34" charset="0"/>
              </a:rPr>
              <a:t>عتماد</a:t>
            </a:r>
            <a:r>
              <a:rPr lang="ar-EG" sz="2400" b="1" dirty="0">
                <a:solidFill>
                  <a:prstClr val="black"/>
                </a:solidFill>
                <a:latin typeface="Arial" pitchFamily="34" charset="0"/>
                <a:cs typeface="Arial" pitchFamily="34" charset="0"/>
              </a:rPr>
              <a:t> للكليات</a:t>
            </a:r>
            <a:endParaRPr lang="en-US" sz="2400" b="1" dirty="0">
              <a:solidFill>
                <a:prstClr val="black"/>
              </a:solidFill>
              <a:latin typeface="Arial" pitchFamily="34" charset="0"/>
              <a:cs typeface="Arial" pitchFamily="34" charset="0"/>
            </a:endParaRPr>
          </a:p>
          <a:p>
            <a:pPr marL="457200" indent="-457200" algn="r" rtl="1" fontAlgn="auto">
              <a:spcBef>
                <a:spcPts val="0"/>
              </a:spcBef>
              <a:spcAft>
                <a:spcPts val="0"/>
              </a:spcAft>
              <a:buFont typeface="Wingdings" pitchFamily="2" charset="2"/>
              <a:buChar char="§"/>
              <a:defRPr/>
            </a:pPr>
            <a:r>
              <a:rPr lang="ar-EG" sz="2400" b="1" dirty="0" smtClean="0">
                <a:solidFill>
                  <a:srgbClr val="FF0000"/>
                </a:solidFill>
              </a:rPr>
              <a:t>وضع خطة إستراتيجية لتوكيد الجودة بالجامعة</a:t>
            </a:r>
            <a:r>
              <a:rPr lang="ar-SA" sz="2400" b="1" dirty="0" smtClean="0">
                <a:solidFill>
                  <a:srgbClr val="FF0000"/>
                </a:solidFill>
              </a:rPr>
              <a:t>.</a:t>
            </a:r>
          </a:p>
          <a:p>
            <a:pPr lvl="0" algn="r" rtl="1" eaLnBrk="1" fontAlgn="auto" hangingPunct="1">
              <a:spcBef>
                <a:spcPts val="0"/>
              </a:spcBef>
              <a:spcAft>
                <a:spcPts val="0"/>
              </a:spcAft>
              <a:buFont typeface="Wingdings" pitchFamily="2" charset="2"/>
              <a:buChar char="§"/>
              <a:defRPr/>
            </a:pPr>
            <a:r>
              <a:rPr lang="ar-EG" sz="2400" b="1" dirty="0" smtClean="0">
                <a:solidFill>
                  <a:prstClr val="black"/>
                </a:solidFill>
              </a:rPr>
              <a:t>متابعه </a:t>
            </a:r>
            <a:r>
              <a:rPr lang="ar-EG" sz="2400" b="1" dirty="0">
                <a:solidFill>
                  <a:prstClr val="black"/>
                </a:solidFill>
              </a:rPr>
              <a:t>و تقييم نتائج تطبيق الخطة </a:t>
            </a:r>
            <a:r>
              <a:rPr lang="ar-EG" sz="2400" b="1" dirty="0" smtClean="0">
                <a:solidFill>
                  <a:prstClr val="black"/>
                </a:solidFill>
              </a:rPr>
              <a:t>الاستراتيجية </a:t>
            </a:r>
            <a:r>
              <a:rPr lang="ar-EG" sz="2400" b="1" dirty="0">
                <a:solidFill>
                  <a:prstClr val="black"/>
                </a:solidFill>
              </a:rPr>
              <a:t>لتوكيد الجودة بالجامعة</a:t>
            </a:r>
            <a:endParaRPr lang="en-US" sz="2400" b="1" dirty="0">
              <a:solidFill>
                <a:prstClr val="black"/>
              </a:solidFill>
              <a:cs typeface="Arial" pitchFamily="34" charset="0"/>
            </a:endParaRPr>
          </a:p>
          <a:p>
            <a:pPr lvl="0" algn="r" rtl="1" eaLnBrk="1" fontAlgn="auto" hangingPunct="1">
              <a:spcBef>
                <a:spcPts val="0"/>
              </a:spcBef>
              <a:spcAft>
                <a:spcPts val="0"/>
              </a:spcAft>
              <a:buFont typeface="Wingdings" pitchFamily="2" charset="2"/>
              <a:buChar char="§"/>
              <a:defRPr/>
            </a:pPr>
            <a:r>
              <a:rPr lang="ar-SA" sz="2400" b="1" dirty="0" smtClean="0">
                <a:solidFill>
                  <a:prstClr val="black"/>
                </a:solidFill>
              </a:rPr>
              <a:t>المشاركة </a:t>
            </a:r>
            <a:r>
              <a:rPr lang="ar-SA" sz="2400" b="1" dirty="0">
                <a:solidFill>
                  <a:prstClr val="black"/>
                </a:solidFill>
              </a:rPr>
              <a:t>الفعالة في مشروع التقويم الذاتي الأولى (مؤسسي – برامجي) </a:t>
            </a:r>
            <a:endParaRPr lang="ar-SA" sz="2400" b="1" dirty="0" smtClean="0">
              <a:solidFill>
                <a:prstClr val="black"/>
              </a:solidFill>
            </a:endParaRPr>
          </a:p>
          <a:p>
            <a:pPr lvl="0" algn="r" rtl="1" eaLnBrk="1" fontAlgn="auto" hangingPunct="1">
              <a:spcBef>
                <a:spcPts val="0"/>
              </a:spcBef>
              <a:spcAft>
                <a:spcPts val="0"/>
              </a:spcAft>
              <a:buFont typeface="Wingdings" pitchFamily="2" charset="2"/>
              <a:buChar char="§"/>
              <a:defRPr/>
            </a:pPr>
            <a:r>
              <a:rPr lang="ar-SA" sz="2400" b="1" dirty="0" smtClean="0">
                <a:solidFill>
                  <a:srgbClr val="FF0000"/>
                </a:solidFill>
              </a:rPr>
              <a:t>إعداد</a:t>
            </a:r>
            <a:r>
              <a:rPr lang="ar-EG" sz="2400" b="1" dirty="0" smtClean="0">
                <a:solidFill>
                  <a:srgbClr val="FF0000"/>
                </a:solidFill>
              </a:rPr>
              <a:t> رؤية  </a:t>
            </a:r>
            <a:r>
              <a:rPr lang="ar-EG" sz="2400" b="1" dirty="0">
                <a:solidFill>
                  <a:srgbClr val="FF0000"/>
                </a:solidFill>
              </a:rPr>
              <a:t>و </a:t>
            </a:r>
            <a:r>
              <a:rPr lang="ar-EG" sz="2400" b="1" dirty="0" smtClean="0">
                <a:solidFill>
                  <a:srgbClr val="FF0000"/>
                </a:solidFill>
              </a:rPr>
              <a:t>رسالة</a:t>
            </a:r>
            <a:r>
              <a:rPr lang="ar-SA" sz="2400" b="1" dirty="0" smtClean="0">
                <a:solidFill>
                  <a:srgbClr val="FF0000"/>
                </a:solidFill>
              </a:rPr>
              <a:t> وأهداف</a:t>
            </a:r>
            <a:r>
              <a:rPr lang="ar-EG" sz="2400" b="1" dirty="0" smtClean="0">
                <a:solidFill>
                  <a:srgbClr val="FF0000"/>
                </a:solidFill>
              </a:rPr>
              <a:t> </a:t>
            </a:r>
            <a:r>
              <a:rPr lang="ar-SA" sz="2400" b="1" dirty="0">
                <a:solidFill>
                  <a:srgbClr val="FF0000"/>
                </a:solidFill>
              </a:rPr>
              <a:t>ا</a:t>
            </a:r>
            <a:r>
              <a:rPr lang="ar-EG" sz="2400" b="1" dirty="0" smtClean="0">
                <a:solidFill>
                  <a:srgbClr val="FF0000"/>
                </a:solidFill>
              </a:rPr>
              <a:t>لجامعه</a:t>
            </a:r>
            <a:r>
              <a:rPr lang="ar-SA" sz="2400" b="1" dirty="0" smtClean="0">
                <a:solidFill>
                  <a:srgbClr val="FF0000"/>
                </a:solidFill>
              </a:rPr>
              <a:t>.</a:t>
            </a:r>
            <a:endParaRPr lang="en-US" sz="2400" b="1" dirty="0">
              <a:solidFill>
                <a:srgbClr val="FF0000"/>
              </a:solidFill>
              <a:cs typeface="Arial" pitchFamily="34" charset="0"/>
            </a:endParaRPr>
          </a:p>
          <a:p>
            <a:pPr lvl="0" algn="r" rtl="1" eaLnBrk="1" fontAlgn="auto" hangingPunct="1">
              <a:spcBef>
                <a:spcPts val="0"/>
              </a:spcBef>
              <a:spcAft>
                <a:spcPts val="0"/>
              </a:spcAft>
              <a:buFont typeface="Wingdings" pitchFamily="2" charset="2"/>
              <a:buChar char="§"/>
              <a:defRPr/>
            </a:pPr>
            <a:r>
              <a:rPr lang="ar-EG" sz="2400" b="1" dirty="0" smtClean="0">
                <a:solidFill>
                  <a:prstClr val="black"/>
                </a:solidFill>
              </a:rPr>
              <a:t>تحديد </a:t>
            </a:r>
            <a:r>
              <a:rPr lang="ar-EG" sz="2400" b="1" dirty="0">
                <a:solidFill>
                  <a:prstClr val="black"/>
                </a:solidFill>
              </a:rPr>
              <a:t>متطلبات تنفيذ البرامج و المشروعات </a:t>
            </a:r>
            <a:r>
              <a:rPr lang="ar-EG" sz="2400" b="1" dirty="0" err="1">
                <a:solidFill>
                  <a:prstClr val="black"/>
                </a:solidFill>
              </a:rPr>
              <a:t>الإستراتيجية</a:t>
            </a:r>
            <a:r>
              <a:rPr lang="ar-EG" sz="2400" b="1" dirty="0">
                <a:solidFill>
                  <a:prstClr val="black"/>
                </a:solidFill>
              </a:rPr>
              <a:t> (مالية –بشرية - … الخ )</a:t>
            </a:r>
            <a:endParaRPr lang="en-US" sz="2400" b="1" dirty="0">
              <a:solidFill>
                <a:prstClr val="black"/>
              </a:solidFill>
              <a:cs typeface="Arial" pitchFamily="34" charset="0"/>
            </a:endParaRPr>
          </a:p>
          <a:p>
            <a:pPr marL="457200" indent="-457200" algn="r" rtl="1" fontAlgn="auto">
              <a:spcBef>
                <a:spcPts val="0"/>
              </a:spcBef>
              <a:spcAft>
                <a:spcPts val="0"/>
              </a:spcAft>
              <a:buFont typeface="Wingdings" pitchFamily="2" charset="2"/>
              <a:buChar char="§"/>
              <a:defRPr/>
            </a:pPr>
            <a:endParaRPr lang="en-US" sz="2400" dirty="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16</a:t>
            </a:fld>
            <a:endParaRPr lang="en-GB">
              <a:solidFill>
                <a:prstClr val="black">
                  <a:tint val="75000"/>
                </a:prstClr>
              </a:solidFill>
            </a:endParaRPr>
          </a:p>
        </p:txBody>
      </p:sp>
    </p:spTree>
    <p:extLst>
      <p:ext uri="{BB962C8B-B14F-4D97-AF65-F5344CB8AC3E}">
        <p14:creationId xmlns:p14="http://schemas.microsoft.com/office/powerpoint/2010/main" val="2245869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عنصر نائب للمحتوى 2"/>
          <p:cNvSpPr>
            <a:spLocks noGrp="1"/>
          </p:cNvSpPr>
          <p:nvPr>
            <p:ph idx="1"/>
          </p:nvPr>
        </p:nvSpPr>
        <p:spPr>
          <a:xfrm>
            <a:off x="179388" y="908720"/>
            <a:ext cx="8209036" cy="5615905"/>
          </a:xfrm>
        </p:spPr>
        <p:txBody>
          <a:bodyPr>
            <a:normAutofit/>
          </a:bodyPr>
          <a:lstStyle/>
          <a:p>
            <a:pPr algn="r" rtl="1">
              <a:spcBef>
                <a:spcPct val="0"/>
              </a:spcBef>
              <a:buFont typeface="Wingdings" pitchFamily="2" charset="2"/>
              <a:buChar char="§"/>
            </a:pPr>
            <a:r>
              <a:rPr lang="ar-EG" sz="2400" b="1" dirty="0" smtClean="0"/>
              <a:t>وضع خطة مستقبلية للتحسين</a:t>
            </a:r>
            <a:endParaRPr lang="en-US" sz="2400" b="1" dirty="0" smtClean="0"/>
          </a:p>
          <a:p>
            <a:pPr algn="r" rtl="1">
              <a:spcBef>
                <a:spcPct val="0"/>
              </a:spcBef>
              <a:buFont typeface="Wingdings" pitchFamily="2" charset="2"/>
              <a:buChar char="§"/>
            </a:pPr>
            <a:r>
              <a:rPr lang="ar-EG" sz="2400" b="1" dirty="0" smtClean="0">
                <a:solidFill>
                  <a:srgbClr val="FF0000"/>
                </a:solidFill>
              </a:rPr>
              <a:t>متابعه عمل و أدا</a:t>
            </a:r>
            <a:r>
              <a:rPr lang="ar-SA" sz="2400" b="1" dirty="0" smtClean="0">
                <a:solidFill>
                  <a:srgbClr val="FF0000"/>
                </a:solidFill>
              </a:rPr>
              <a:t>ء </a:t>
            </a:r>
            <a:r>
              <a:rPr lang="ar-EG" sz="2400" b="1" dirty="0" smtClean="0">
                <a:solidFill>
                  <a:srgbClr val="FF0000"/>
                </a:solidFill>
              </a:rPr>
              <a:t>جميع وحدات ضمان الجودة بالكلي</a:t>
            </a:r>
            <a:r>
              <a:rPr lang="ar-SA" sz="2400" b="1" dirty="0" smtClean="0">
                <a:solidFill>
                  <a:srgbClr val="FF0000"/>
                </a:solidFill>
              </a:rPr>
              <a:t>ات </a:t>
            </a:r>
            <a:endParaRPr lang="en-US" sz="2400" b="1" dirty="0" smtClean="0">
              <a:solidFill>
                <a:srgbClr val="FF0000"/>
              </a:solidFill>
            </a:endParaRPr>
          </a:p>
          <a:p>
            <a:pPr algn="r" rtl="1">
              <a:spcBef>
                <a:spcPct val="0"/>
              </a:spcBef>
              <a:buFont typeface="Wingdings" pitchFamily="2" charset="2"/>
              <a:buChar char="§"/>
            </a:pPr>
            <a:r>
              <a:rPr lang="ar-EG" sz="2400" b="1" dirty="0" smtClean="0"/>
              <a:t>توفير الدعم المعنوي و المادي لجميع الكليات لتنفيذ النظام و ضمان استمرارية.</a:t>
            </a:r>
            <a:endParaRPr lang="en-US" sz="2400" b="1" dirty="0" smtClean="0"/>
          </a:p>
          <a:p>
            <a:pPr algn="r" rtl="1">
              <a:spcBef>
                <a:spcPct val="0"/>
              </a:spcBef>
              <a:buFont typeface="Wingdings" pitchFamily="2" charset="2"/>
              <a:buChar char="§"/>
            </a:pPr>
            <a:r>
              <a:rPr lang="ar-EG" sz="2400" b="1" dirty="0" smtClean="0">
                <a:solidFill>
                  <a:srgbClr val="FF0000"/>
                </a:solidFill>
              </a:rPr>
              <a:t>كتابة التقرير الذاتي  للمراجعة السنوية</a:t>
            </a:r>
            <a:r>
              <a:rPr lang="en-US" sz="2400" b="1" dirty="0" smtClean="0">
                <a:solidFill>
                  <a:srgbClr val="FF0000"/>
                </a:solidFill>
              </a:rPr>
              <a:t> Annual University Self Evaluation Report   </a:t>
            </a:r>
          </a:p>
          <a:p>
            <a:pPr algn="r" rtl="1">
              <a:spcBef>
                <a:spcPct val="0"/>
              </a:spcBef>
              <a:buFont typeface="Wingdings" pitchFamily="2" charset="2"/>
              <a:buChar char="§"/>
            </a:pPr>
            <a:r>
              <a:rPr lang="ar-SA" sz="2400" b="1" dirty="0" smtClean="0"/>
              <a:t>مساعدة الكليات وتقديم الدعم ومساعدتها وتهيئتها للتقدم للاعتماد</a:t>
            </a:r>
            <a:endParaRPr lang="en-US" sz="2400" b="1" dirty="0" smtClean="0"/>
          </a:p>
          <a:p>
            <a:pPr algn="r" rtl="1">
              <a:spcBef>
                <a:spcPct val="0"/>
              </a:spcBef>
              <a:buFont typeface="Wingdings" pitchFamily="2" charset="2"/>
              <a:buChar char="§"/>
            </a:pPr>
            <a:r>
              <a:rPr lang="ar-SA" sz="2400" b="1" dirty="0" smtClean="0">
                <a:solidFill>
                  <a:srgbClr val="FF0000"/>
                </a:solidFill>
              </a:rPr>
              <a:t>تكوين فرق عمل لعمل المراجعة الداخلية لكليات الجامعة</a:t>
            </a:r>
            <a:endParaRPr lang="en-US" sz="2400" b="1" dirty="0" smtClean="0">
              <a:solidFill>
                <a:srgbClr val="FF0000"/>
              </a:solidFill>
            </a:endParaRPr>
          </a:p>
          <a:p>
            <a:pPr algn="r" rtl="1">
              <a:spcBef>
                <a:spcPct val="0"/>
              </a:spcBef>
              <a:buFont typeface="Wingdings" pitchFamily="2" charset="2"/>
              <a:buChar char="§"/>
            </a:pPr>
            <a:r>
              <a:rPr lang="ar-SA" sz="2400" b="1" dirty="0" smtClean="0"/>
              <a:t>العمل على تدريب وإعداد مجموعة من مراجعي الجودة</a:t>
            </a:r>
            <a:endParaRPr lang="en-US" sz="2400" b="1" dirty="0" smtClean="0"/>
          </a:p>
          <a:p>
            <a:pPr algn="r" rtl="1">
              <a:spcBef>
                <a:spcPct val="0"/>
              </a:spcBef>
              <a:buFont typeface="Wingdings" pitchFamily="2" charset="2"/>
              <a:buChar char="§"/>
            </a:pPr>
            <a:r>
              <a:rPr lang="ar-SA" sz="2400" b="1" dirty="0" smtClean="0">
                <a:solidFill>
                  <a:srgbClr val="FF0000"/>
                </a:solidFill>
              </a:rPr>
              <a:t>التنسيق بين الكليات والهيئة الوطنية للتقويم والاعتماد الأكاديمي</a:t>
            </a:r>
            <a:endParaRPr lang="en-US" sz="2400" b="1" dirty="0" smtClean="0">
              <a:solidFill>
                <a:srgbClr val="FF0000"/>
              </a:solidFill>
            </a:endParaRPr>
          </a:p>
          <a:p>
            <a:pPr algn="r" rtl="1">
              <a:spcBef>
                <a:spcPct val="0"/>
              </a:spcBef>
              <a:buFont typeface="Wingdings" pitchFamily="2" charset="2"/>
              <a:buChar char="§"/>
            </a:pPr>
            <a:r>
              <a:rPr lang="ar-SA" sz="2400" b="1" dirty="0" smtClean="0"/>
              <a:t>الأعداد لاستقبال الزيارات الميدانية للمراجعين الخارجيين ومراجعي الهيئة الوطنية</a:t>
            </a:r>
            <a:endParaRPr lang="ar-EG" sz="2400" b="1" dirty="0" smtClean="0"/>
          </a:p>
          <a:p>
            <a:pPr algn="r" rtl="1">
              <a:spcBef>
                <a:spcPct val="0"/>
              </a:spcBef>
              <a:buFont typeface="Wingdings" pitchFamily="2" charset="2"/>
              <a:buChar char="§"/>
            </a:pPr>
            <a:r>
              <a:rPr lang="ar-SA" sz="2400" b="1" dirty="0" smtClean="0">
                <a:solidFill>
                  <a:srgbClr val="FF0000"/>
                </a:solidFill>
              </a:rPr>
              <a:t>إعداد ملف الاعتماد للجامعة (اعتماد مؤسسي).</a:t>
            </a:r>
            <a:endParaRPr lang="en-US" sz="2400" dirty="0" smtClean="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17</a:t>
            </a:fld>
            <a:endParaRPr lang="en-GB">
              <a:solidFill>
                <a:prstClr val="black">
                  <a:tint val="75000"/>
                </a:prstClr>
              </a:solidFill>
            </a:endParaRPr>
          </a:p>
        </p:txBody>
      </p:sp>
    </p:spTree>
    <p:extLst>
      <p:ext uri="{BB962C8B-B14F-4D97-AF65-F5344CB8AC3E}">
        <p14:creationId xmlns:p14="http://schemas.microsoft.com/office/powerpoint/2010/main" val="1096157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sz="half" idx="1"/>
          </p:nvPr>
        </p:nvSpPr>
        <p:spPr>
          <a:xfrm>
            <a:off x="539552" y="1124744"/>
            <a:ext cx="7532588" cy="3744416"/>
          </a:xfrm>
          <a:solidFill>
            <a:schemeClr val="bg1"/>
          </a:solidFill>
        </p:spPr>
        <p:txBody>
          <a:bodyPr>
            <a:normAutofit lnSpcReduction="10000"/>
          </a:bodyPr>
          <a:lstStyle/>
          <a:p>
            <a:pPr rtl="1"/>
            <a:endParaRPr lang="en-US" sz="1200" dirty="0" smtClean="0"/>
          </a:p>
          <a:p>
            <a:pPr algn="ctr">
              <a:buNone/>
            </a:pPr>
            <a:r>
              <a:rPr lang="ar-SA" dirty="0"/>
              <a:t>بالتعاون مع أفراد مجموعتك  </a:t>
            </a:r>
          </a:p>
          <a:p>
            <a:pPr marL="0" lvl="0" indent="0" algn="ctr">
              <a:buNone/>
            </a:pPr>
            <a:r>
              <a:rPr lang="ar-SA" dirty="0"/>
              <a:t>ناقش آلية تطبيق ثلاث من مهام عمادة الجودة بالجامعة</a:t>
            </a:r>
            <a:endParaRPr lang="en-US" sz="2000" dirty="0"/>
          </a:p>
          <a:p>
            <a:pPr algn="ctr" rtl="1">
              <a:buFontTx/>
              <a:buNone/>
            </a:pPr>
            <a:endParaRPr lang="ar-SA" b="1" dirty="0" smtClean="0"/>
          </a:p>
          <a:p>
            <a:pPr algn="ctr" rtl="1">
              <a:buFontTx/>
              <a:buNone/>
            </a:pPr>
            <a:r>
              <a:rPr lang="ar-SA" b="1" dirty="0" smtClean="0"/>
              <a:t>نشاط تدريبي -  تقسيم المتدربين إلى </a:t>
            </a:r>
            <a:r>
              <a:rPr lang="ar-SA" b="1" dirty="0" smtClean="0"/>
              <a:t>مجموعات</a:t>
            </a:r>
            <a:endParaRPr lang="en-US" sz="1800" dirty="0" smtClean="0"/>
          </a:p>
          <a:p>
            <a:pPr algn="ctr" rtl="1">
              <a:buFontTx/>
              <a:buNone/>
            </a:pPr>
            <a:r>
              <a:rPr lang="ar-SA" b="1" dirty="0" smtClean="0"/>
              <a:t>مدة النشاط :            </a:t>
            </a:r>
            <a:r>
              <a:rPr lang="ar-SA" b="1" dirty="0" smtClean="0"/>
              <a:t>10 </a:t>
            </a:r>
            <a:r>
              <a:rPr lang="ar-SA" b="1" dirty="0" smtClean="0"/>
              <a:t>دقيقة </a:t>
            </a:r>
            <a:endParaRPr lang="en-US" sz="1800" dirty="0" smtClean="0"/>
          </a:p>
          <a:p>
            <a:pPr algn="ctr" rtl="1">
              <a:buFontTx/>
              <a:buNone/>
            </a:pPr>
            <a:r>
              <a:rPr lang="ar-SA" b="1" dirty="0" smtClean="0"/>
              <a:t>مدة عرض النتائج:     </a:t>
            </a:r>
            <a:r>
              <a:rPr lang="ar-SA" b="1" dirty="0" smtClean="0"/>
              <a:t>10 </a:t>
            </a:r>
            <a:r>
              <a:rPr lang="ar-SA" b="1" dirty="0"/>
              <a:t>دقيقة</a:t>
            </a:r>
            <a:r>
              <a:rPr lang="ar-SA" b="1" dirty="0" smtClean="0"/>
              <a:t> </a:t>
            </a:r>
            <a:endParaRPr lang="en-US" sz="1800" dirty="0" smtClean="0"/>
          </a:p>
          <a:p>
            <a:pPr algn="ctr" rtl="1">
              <a:buFontTx/>
              <a:buNone/>
            </a:pPr>
            <a:r>
              <a:rPr lang="ar-SA" dirty="0" smtClean="0"/>
              <a:t>  </a:t>
            </a:r>
          </a:p>
        </p:txBody>
      </p:sp>
      <p:sp>
        <p:nvSpPr>
          <p:cNvPr id="2" name="Slide Number Placeholder 1"/>
          <p:cNvSpPr>
            <a:spLocks noGrp="1"/>
          </p:cNvSpPr>
          <p:nvPr>
            <p:ph type="sldNum" sz="quarter" idx="12"/>
          </p:nvPr>
        </p:nvSpPr>
        <p:spPr/>
        <p:txBody>
          <a:bodyPr/>
          <a:lstStyle/>
          <a:p>
            <a:pPr>
              <a:defRPr/>
            </a:pPr>
            <a:fld id="{AF9E122B-2A37-4E0B-88E7-05D88A4186D2}" type="slidenum">
              <a:rPr lang="en-GB" smtClean="0">
                <a:solidFill>
                  <a:prstClr val="black">
                    <a:tint val="75000"/>
                  </a:prstClr>
                </a:solidFill>
              </a:rPr>
              <a:pPr>
                <a:defRPr/>
              </a:pPr>
              <a:t>18</a:t>
            </a:fld>
            <a:endParaRPr lang="en-GB">
              <a:solidFill>
                <a:prstClr val="black">
                  <a:tint val="75000"/>
                </a:prstClr>
              </a:solidFill>
            </a:endParaRPr>
          </a:p>
        </p:txBody>
      </p:sp>
    </p:spTree>
    <p:extLst>
      <p:ext uri="{BB962C8B-B14F-4D97-AF65-F5344CB8AC3E}">
        <p14:creationId xmlns:p14="http://schemas.microsoft.com/office/powerpoint/2010/main" val="3714767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19</a:t>
            </a:fld>
            <a:endParaRPr lang="en-GB">
              <a:solidFill>
                <a:prstClr val="black">
                  <a:tint val="75000"/>
                </a:prstClr>
              </a:solidFill>
            </a:endParaRPr>
          </a:p>
        </p:txBody>
      </p:sp>
      <p:sp>
        <p:nvSpPr>
          <p:cNvPr id="3" name="Rectangle 2"/>
          <p:cNvSpPr/>
          <p:nvPr/>
        </p:nvSpPr>
        <p:spPr>
          <a:xfrm>
            <a:off x="1259632" y="2132856"/>
            <a:ext cx="6408712" cy="923330"/>
          </a:xfrm>
          <a:prstGeom prst="rect">
            <a:avLst/>
          </a:prstGeom>
        </p:spPr>
        <p:txBody>
          <a:bodyPr wrap="square">
            <a:spAutoFit/>
          </a:bodyPr>
          <a:lstStyle/>
          <a:p>
            <a:pPr marL="0" indent="0" algn="ctr">
              <a:buFontTx/>
              <a:buNone/>
              <a:defRPr/>
            </a:pPr>
            <a:r>
              <a:rPr lang="ar-SA" sz="5400" b="1" dirty="0">
                <a:solidFill>
                  <a:srgbClr val="002060"/>
                </a:solidFill>
                <a:cs typeface="PT Bold Heading" pitchFamily="2" charset="-78"/>
              </a:rPr>
              <a:t>وحدات الجودة </a:t>
            </a:r>
            <a:r>
              <a:rPr lang="ar-SA" sz="5400" b="1" dirty="0" smtClean="0">
                <a:solidFill>
                  <a:srgbClr val="002060"/>
                </a:solidFill>
                <a:cs typeface="PT Bold Heading" pitchFamily="2" charset="-78"/>
              </a:rPr>
              <a:t>بالكليات</a:t>
            </a:r>
            <a:endParaRPr lang="ar-SA" sz="5400" b="1" dirty="0">
              <a:solidFill>
                <a:srgbClr val="002060"/>
              </a:solidFill>
              <a:cs typeface="PT Bold Heading" pitchFamily="2" charset="-78"/>
            </a:endParaRPr>
          </a:p>
        </p:txBody>
      </p:sp>
    </p:spTree>
    <p:extLst>
      <p:ext uri="{BB962C8B-B14F-4D97-AF65-F5344CB8AC3E}">
        <p14:creationId xmlns:p14="http://schemas.microsoft.com/office/powerpoint/2010/main" val="1049214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pPr algn="ctr"/>
            <a:r>
              <a:rPr lang="ar-SA" sz="9600" b="1" dirty="0" smtClean="0">
                <a:solidFill>
                  <a:schemeClr val="tx1"/>
                </a:solidFill>
                <a:cs typeface="Diwani Bent" pitchFamily="2" charset="-78"/>
              </a:rPr>
              <a:t>بسم الله الرحمن الرحيم </a:t>
            </a:r>
            <a:endParaRPr lang="ar-SA" sz="9600" b="1" dirty="0">
              <a:solidFill>
                <a:schemeClr val="tx1"/>
              </a:solidFill>
              <a:cs typeface="Diwani Bent" pitchFamily="2" charset="-78"/>
            </a:endParaRPr>
          </a:p>
        </p:txBody>
      </p:sp>
      <p:sp>
        <p:nvSpPr>
          <p:cNvPr id="3" name="Slide Number Placeholder 2"/>
          <p:cNvSpPr>
            <a:spLocks noGrp="1"/>
          </p:cNvSpPr>
          <p:nvPr>
            <p:ph type="sldNum" sz="quarter" idx="12"/>
          </p:nvPr>
        </p:nvSpPr>
        <p:spPr/>
        <p:txBody>
          <a:bodyPr/>
          <a:lstStyle/>
          <a:p>
            <a:pPr>
              <a:defRPr/>
            </a:pPr>
            <a:fld id="{AF9E122B-2A37-4E0B-88E7-05D88A4186D2}" type="slidenum">
              <a:rPr lang="en-GB" smtClean="0">
                <a:solidFill>
                  <a:prstClr val="black">
                    <a:tint val="75000"/>
                  </a:prstClr>
                </a:solidFill>
              </a:rPr>
              <a:pPr>
                <a:defRPr/>
              </a:pPr>
              <a:t>2</a:t>
            </a:fld>
            <a:endParaRPr lang="en-GB">
              <a:solidFill>
                <a:prstClr val="black">
                  <a:tint val="75000"/>
                </a:prstClr>
              </a:solidFill>
            </a:endParaRPr>
          </a:p>
        </p:txBody>
      </p:sp>
    </p:spTree>
    <p:extLst>
      <p:ext uri="{BB962C8B-B14F-4D97-AF65-F5344CB8AC3E}">
        <p14:creationId xmlns:p14="http://schemas.microsoft.com/office/powerpoint/2010/main" val="565034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txBox="1">
            <a:spLocks/>
          </p:cNvSpPr>
          <p:nvPr/>
        </p:nvSpPr>
        <p:spPr bwMode="auto">
          <a:xfrm>
            <a:off x="323850" y="476250"/>
            <a:ext cx="820859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sz="2400" b="1" u="sng" dirty="0">
                <a:solidFill>
                  <a:srgbClr val="0070C0"/>
                </a:solidFill>
                <a:latin typeface="Calibri" pitchFamily="34" charset="0"/>
                <a:cs typeface="Times New Roman" pitchFamily="18" charset="0"/>
              </a:rPr>
              <a:t>المسئوليات لوكيل الكلية للتطوير و الجودة</a:t>
            </a:r>
            <a:r>
              <a:rPr lang="ar-EG" sz="2400" b="1" u="sng" dirty="0">
                <a:solidFill>
                  <a:srgbClr val="0070C0"/>
                </a:solidFill>
                <a:latin typeface="Calibri" pitchFamily="34" charset="0"/>
                <a:cs typeface="Times New Roman" pitchFamily="18" charset="0"/>
              </a:rPr>
              <a:t> (ا</a:t>
            </a:r>
            <a:r>
              <a:rPr lang="ar-SA" sz="2400" b="1" u="sng" dirty="0">
                <a:solidFill>
                  <a:srgbClr val="0070C0"/>
                </a:solidFill>
                <a:latin typeface="Calibri" pitchFamily="34" charset="0"/>
                <a:cs typeface="Times New Roman" pitchFamily="18" charset="0"/>
              </a:rPr>
              <a:t>لمشرف / منسق وحدة التطوير </a:t>
            </a:r>
            <a:r>
              <a:rPr lang="ar-SA" sz="2400" b="1" u="sng" dirty="0" smtClean="0">
                <a:solidFill>
                  <a:srgbClr val="0070C0"/>
                </a:solidFill>
                <a:latin typeface="Calibri" pitchFamily="34" charset="0"/>
                <a:cs typeface="Times New Roman" pitchFamily="18" charset="0"/>
              </a:rPr>
              <a:t>والجودة </a:t>
            </a:r>
            <a:r>
              <a:rPr lang="ar-EG" sz="2400" b="1" u="sng" dirty="0">
                <a:solidFill>
                  <a:srgbClr val="0070C0"/>
                </a:solidFill>
                <a:latin typeface="Calibri" pitchFamily="34" charset="0"/>
                <a:cs typeface="Times New Roman" pitchFamily="18" charset="0"/>
              </a:rPr>
              <a:t>)</a:t>
            </a:r>
            <a:r>
              <a:rPr lang="ar-SA" sz="2400" b="1" u="sng" dirty="0">
                <a:solidFill>
                  <a:srgbClr val="0070C0"/>
                </a:solidFill>
                <a:latin typeface="Calibri" pitchFamily="34" charset="0"/>
                <a:cs typeface="Times New Roman" pitchFamily="18" charset="0"/>
              </a:rPr>
              <a:t> :</a:t>
            </a:r>
            <a:endParaRPr lang="en-US" sz="2400" b="1" dirty="0">
              <a:solidFill>
                <a:srgbClr val="0070C0"/>
              </a:solidFill>
              <a:latin typeface="Calibri" pitchFamily="34" charset="0"/>
              <a:cs typeface="Times New Roman" pitchFamily="18" charset="0"/>
            </a:endParaRPr>
          </a:p>
          <a:p>
            <a:pPr algn="r" rtl="1" eaLnBrk="1" hangingPunct="1">
              <a:buFont typeface="Wingdings" pitchFamily="2" charset="2"/>
              <a:buChar char="ü"/>
            </a:pPr>
            <a:r>
              <a:rPr lang="ar-SA" sz="2400" b="1" dirty="0">
                <a:cs typeface="Times New Roman" pitchFamily="18" charset="0"/>
              </a:rPr>
              <a:t>يتابع أنشطة  ضمان الجودة بالكلية و يتابع تنفيذ أعمالها.</a:t>
            </a:r>
            <a:endParaRPr lang="en-US" sz="2400" b="1" dirty="0">
              <a:cs typeface="Times New Roman" pitchFamily="18" charset="0"/>
            </a:endParaRPr>
          </a:p>
          <a:p>
            <a:pPr algn="r" rtl="1" eaLnBrk="1" hangingPunct="1">
              <a:buFont typeface="Wingdings" pitchFamily="2" charset="2"/>
              <a:buChar char="ü"/>
            </a:pPr>
            <a:r>
              <a:rPr lang="ar-SA" sz="2400" b="1" dirty="0" smtClean="0">
                <a:solidFill>
                  <a:srgbClr val="FF0000"/>
                </a:solidFill>
                <a:latin typeface="Calibri" pitchFamily="34" charset="0"/>
                <a:cs typeface="Times New Roman" pitchFamily="18" charset="0"/>
              </a:rPr>
              <a:t>يشرف </a:t>
            </a:r>
            <a:r>
              <a:rPr lang="ar-SA" sz="2400" b="1" dirty="0">
                <a:solidFill>
                  <a:srgbClr val="FF0000"/>
                </a:solidFill>
                <a:latin typeface="Calibri" pitchFamily="34" charset="0"/>
                <a:cs typeface="Times New Roman" pitchFamily="18" charset="0"/>
              </a:rPr>
              <a:t>على توعية الأقسام العلمية بمتطلبات الاعتماد المؤسسي </a:t>
            </a:r>
            <a:r>
              <a:rPr lang="ar-SA" sz="2400" b="1" dirty="0" smtClean="0">
                <a:solidFill>
                  <a:srgbClr val="FF0000"/>
                </a:solidFill>
                <a:latin typeface="Calibri" pitchFamily="34" charset="0"/>
                <a:cs typeface="Times New Roman" pitchFamily="18" charset="0"/>
              </a:rPr>
              <a:t>والبرامجي .</a:t>
            </a:r>
            <a:endParaRPr lang="en-US" sz="2400" b="1" dirty="0">
              <a:solidFill>
                <a:srgbClr val="FF0000"/>
              </a:solidFill>
              <a:latin typeface="Calibri" pitchFamily="34" charset="0"/>
              <a:cs typeface="Times New Roman" pitchFamily="18" charset="0"/>
            </a:endParaRPr>
          </a:p>
          <a:p>
            <a:pPr algn="r" rtl="1" eaLnBrk="1" hangingPunct="1">
              <a:buFont typeface="Wingdings" pitchFamily="2" charset="2"/>
              <a:buChar char="ü"/>
            </a:pPr>
            <a:r>
              <a:rPr lang="ar-SA" sz="2400" b="1" dirty="0">
                <a:latin typeface="Calibri" pitchFamily="34" charset="0"/>
                <a:cs typeface="Times New Roman" pitchFamily="18" charset="0"/>
              </a:rPr>
              <a:t>يتابع تنفيذ مشاريع الخطة الإستراتيجية للكلية.</a:t>
            </a:r>
            <a:endParaRPr lang="en-US" sz="2400" b="1" dirty="0">
              <a:latin typeface="Calibri" pitchFamily="34" charset="0"/>
              <a:cs typeface="Times New Roman" pitchFamily="18" charset="0"/>
            </a:endParaRPr>
          </a:p>
          <a:p>
            <a:pPr algn="r" rtl="1" eaLnBrk="1" hangingPunct="1">
              <a:buFont typeface="Wingdings" pitchFamily="2" charset="2"/>
              <a:buChar char="ü"/>
            </a:pPr>
            <a:r>
              <a:rPr lang="ar-SA" sz="2400" b="1" dirty="0" smtClean="0">
                <a:solidFill>
                  <a:srgbClr val="FF0000"/>
                </a:solidFill>
                <a:latin typeface="Calibri" pitchFamily="34" charset="0"/>
                <a:cs typeface="Times New Roman" pitchFamily="18" charset="0"/>
              </a:rPr>
              <a:t>يشرف </a:t>
            </a:r>
            <a:r>
              <a:rPr lang="ar-SA" sz="2400" b="1" dirty="0">
                <a:solidFill>
                  <a:srgbClr val="FF0000"/>
                </a:solidFill>
                <a:latin typeface="Calibri" pitchFamily="34" charset="0"/>
                <a:cs typeface="Times New Roman" pitchFamily="18" charset="0"/>
              </a:rPr>
              <a:t>على تطوير موقع الكلية الالكتروني</a:t>
            </a:r>
            <a:r>
              <a:rPr lang="ar-SA" sz="2400" b="1" dirty="0" smtClean="0">
                <a:solidFill>
                  <a:srgbClr val="FF0000"/>
                </a:solidFill>
                <a:latin typeface="Calibri" pitchFamily="34" charset="0"/>
                <a:cs typeface="Times New Roman" pitchFamily="18" charset="0"/>
              </a:rPr>
              <a:t>.</a:t>
            </a:r>
          </a:p>
          <a:p>
            <a:pPr algn="r" rtl="1">
              <a:buFont typeface="Wingdings" pitchFamily="2" charset="2"/>
              <a:buChar char="ü"/>
            </a:pPr>
            <a:r>
              <a:rPr lang="ar-SA" sz="2400" b="1" dirty="0" smtClean="0">
                <a:solidFill>
                  <a:srgbClr val="FF0000"/>
                </a:solidFill>
                <a:cs typeface="Times New Roman" pitchFamily="18" charset="0"/>
              </a:rPr>
              <a:t>يتابع </a:t>
            </a:r>
            <a:r>
              <a:rPr lang="ar-SA" sz="2400" b="1" dirty="0">
                <a:solidFill>
                  <a:srgbClr val="FF0000"/>
                </a:solidFill>
                <a:cs typeface="Times New Roman" pitchFamily="18" charset="0"/>
              </a:rPr>
              <a:t>وضع خطة البرامج التدريبية لمنسوبي الكلية و تنفيذها.</a:t>
            </a:r>
            <a:endParaRPr lang="en-US" sz="2400" b="1" dirty="0">
              <a:solidFill>
                <a:srgbClr val="FF0000"/>
              </a:solidFill>
              <a:cs typeface="Times New Roman" pitchFamily="18" charset="0"/>
            </a:endParaRPr>
          </a:p>
          <a:p>
            <a:pPr algn="r" rtl="1">
              <a:buFont typeface="Wingdings" pitchFamily="2" charset="2"/>
              <a:buChar char="ü"/>
            </a:pPr>
            <a:r>
              <a:rPr lang="ar-SA" sz="2400" b="1" dirty="0">
                <a:cs typeface="Times New Roman" pitchFamily="18" charset="0"/>
              </a:rPr>
              <a:t>يتابع عمليات التقويم المستمر والجوائز والحوافز للأداء المتميز في المجال التعليمي والبحثي.</a:t>
            </a:r>
            <a:endParaRPr lang="en-US" sz="2400" b="1" dirty="0">
              <a:cs typeface="Times New Roman" pitchFamily="18" charset="0"/>
            </a:endParaRPr>
          </a:p>
          <a:p>
            <a:pPr algn="r" rtl="1">
              <a:buFont typeface="Wingdings" pitchFamily="2" charset="2"/>
              <a:buChar char="ü"/>
            </a:pPr>
            <a:r>
              <a:rPr lang="ar-SA" sz="2400" b="1" dirty="0">
                <a:solidFill>
                  <a:srgbClr val="FF0000"/>
                </a:solidFill>
                <a:cs typeface="Times New Roman" pitchFamily="18" charset="0"/>
              </a:rPr>
              <a:t>يشرف على نشر الوعي بين أعضاء هيئة التدريس والعاملين بالجامعة والطلاب بأهمية تطبيق نظام ضمان الجودة.</a:t>
            </a:r>
            <a:endParaRPr lang="en-US" sz="2400" b="1" dirty="0">
              <a:solidFill>
                <a:srgbClr val="FF0000"/>
              </a:solidFill>
              <a:cs typeface="Times New Roman" pitchFamily="18" charset="0"/>
            </a:endParaRPr>
          </a:p>
          <a:p>
            <a:pPr algn="r" rtl="1">
              <a:buFont typeface="Wingdings" pitchFamily="2" charset="2"/>
              <a:buChar char="ü"/>
            </a:pPr>
            <a:r>
              <a:rPr lang="ar-SA" sz="2400" b="1" dirty="0">
                <a:solidFill>
                  <a:srgbClr val="FF0000"/>
                </a:solidFill>
                <a:latin typeface="Calibri" pitchFamily="34" charset="0"/>
                <a:cs typeface="Times New Roman" pitchFamily="18" charset="0"/>
              </a:rPr>
              <a:t>يشرف على إعداد التقرير السنوي للكلية وتوزيعه على الجهات المختصة بعد إقراره من العميد.</a:t>
            </a:r>
            <a:endParaRPr lang="en-US" sz="2400" b="1" dirty="0">
              <a:solidFill>
                <a:srgbClr val="FF0000"/>
              </a:solidFill>
              <a:latin typeface="Calibri" pitchFamily="34" charset="0"/>
              <a:cs typeface="Times New Roman" pitchFamily="18" charset="0"/>
            </a:endParaRPr>
          </a:p>
          <a:p>
            <a:pPr algn="r" rtl="1">
              <a:buFont typeface="Wingdings" pitchFamily="2" charset="2"/>
              <a:buChar char="ü"/>
            </a:pPr>
            <a:r>
              <a:rPr lang="ar-SA" sz="2400" b="1" dirty="0">
                <a:latin typeface="Calibri" pitchFamily="34" charset="0"/>
                <a:cs typeface="Times New Roman" pitchFamily="18" charset="0"/>
              </a:rPr>
              <a:t>يقدم تقارير دورية لعميد الكلية عن تطور العمل بالوحدات التابعة له وفقاً للمهام المنوط بها، والمشاكل التي تواجه قيامه بمهامه. </a:t>
            </a:r>
            <a:endParaRPr lang="ar-SA" sz="2400" b="1" dirty="0" smtClean="0">
              <a:latin typeface="Calibri" pitchFamily="34" charset="0"/>
              <a:cs typeface="Times New Roman" pitchFamily="18" charset="0"/>
            </a:endParaRPr>
          </a:p>
          <a:p>
            <a:pPr algn="r" rtl="1">
              <a:buFont typeface="Wingdings" pitchFamily="2" charset="2"/>
              <a:buChar char="ü"/>
            </a:pPr>
            <a:r>
              <a:rPr lang="ar-SA" sz="2400" b="1" dirty="0">
                <a:latin typeface="Calibri" pitchFamily="34" charset="0"/>
                <a:cs typeface="Times New Roman" pitchFamily="18" charset="0"/>
              </a:rPr>
              <a:t>يخطط للحصول على الاعتماد المؤسسي والبرامجي والمحافظة عليه.</a:t>
            </a:r>
            <a:endParaRPr lang="en-US" sz="2400" b="1" dirty="0">
              <a:latin typeface="Calibri" pitchFamily="34" charset="0"/>
              <a:cs typeface="Times New Roman" pitchFamily="18" charset="0"/>
            </a:endParaRPr>
          </a:p>
          <a:p>
            <a:pPr algn="r" rtl="1">
              <a:buFont typeface="Wingdings" pitchFamily="2" charset="2"/>
              <a:buChar char="ü"/>
            </a:pPr>
            <a:endParaRPr lang="en-US" sz="2400" b="1" dirty="0">
              <a:latin typeface="Calibri" pitchFamily="34" charset="0"/>
              <a:cs typeface="Times New Roman" pitchFamily="18" charset="0"/>
            </a:endParaRPr>
          </a:p>
          <a:p>
            <a:pPr algn="r" rtl="1" eaLnBrk="1" hangingPunct="1">
              <a:buFont typeface="Wingdings" pitchFamily="2" charset="2"/>
              <a:buChar char="ü"/>
            </a:pPr>
            <a:endParaRPr lang="en-US" sz="2400" b="1" dirty="0">
              <a:solidFill>
                <a:srgbClr val="FF0000"/>
              </a:solidFill>
              <a:latin typeface="Calibri" pitchFamily="34"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20</a:t>
            </a:fld>
            <a:endParaRPr lang="en-GB">
              <a:solidFill>
                <a:prstClr val="black">
                  <a:tint val="75000"/>
                </a:prstClr>
              </a:solidFill>
            </a:endParaRPr>
          </a:p>
        </p:txBody>
      </p:sp>
    </p:spTree>
    <p:extLst>
      <p:ext uri="{BB962C8B-B14F-4D97-AF65-F5344CB8AC3E}">
        <p14:creationId xmlns:p14="http://schemas.microsoft.com/office/powerpoint/2010/main" val="4023141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عنصر نائب للمحتوى 2"/>
          <p:cNvSpPr>
            <a:spLocks noGrp="1"/>
          </p:cNvSpPr>
          <p:nvPr>
            <p:ph idx="1"/>
          </p:nvPr>
        </p:nvSpPr>
        <p:spPr>
          <a:xfrm>
            <a:off x="457200" y="260350"/>
            <a:ext cx="7715200" cy="5865813"/>
          </a:xfrm>
        </p:spPr>
        <p:txBody>
          <a:bodyPr>
            <a:normAutofit fontScale="92500" lnSpcReduction="10000"/>
          </a:bodyPr>
          <a:lstStyle/>
          <a:p>
            <a:pPr algn="r" rtl="1"/>
            <a:r>
              <a:rPr lang="ar-SA" sz="2800" b="1" u="sng" dirty="0" smtClean="0"/>
              <a:t>الصلاحيات :</a:t>
            </a:r>
            <a:endParaRPr lang="en-US" sz="2800" dirty="0" smtClean="0"/>
          </a:p>
          <a:p>
            <a:pPr algn="r" rtl="1">
              <a:buFont typeface="Wingdings" pitchFamily="2" charset="2"/>
              <a:buChar char="§"/>
            </a:pPr>
            <a:r>
              <a:rPr lang="ar-SA" sz="2800" b="1" dirty="0" smtClean="0">
                <a:cs typeface="Times New Roman" pitchFamily="18" charset="0"/>
              </a:rPr>
              <a:t>ينسق مع قطاعات الكلية في جميع المجالات التطويرية ذات العلاقة، مثل: تطوير مهارات المنسوبين، برامج تقنية المعلومات، الخطة الإستراتيجية، الاعتماد المؤسسي و الأكاديمي، و غيرها.</a:t>
            </a:r>
            <a:endParaRPr lang="en-US" sz="2800" b="1" dirty="0" smtClean="0">
              <a:cs typeface="Times New Roman" pitchFamily="18" charset="0"/>
            </a:endParaRPr>
          </a:p>
          <a:p>
            <a:pPr algn="r" rtl="1">
              <a:buFont typeface="Wingdings" pitchFamily="2" charset="2"/>
              <a:buChar char="§"/>
            </a:pPr>
            <a:r>
              <a:rPr lang="ar-SA" sz="2800" b="1" dirty="0" smtClean="0">
                <a:solidFill>
                  <a:srgbClr val="FF0000"/>
                </a:solidFill>
                <a:cs typeface="Times New Roman" pitchFamily="18" charset="0"/>
              </a:rPr>
              <a:t>يرشح مشرفي وحدات التطوير، الجودة ، التعليم الالكترونى و التعليم عن بعد ، التعاملات الكترونية ورئيس وحدة خدمة المجتمع والخريجين</a:t>
            </a:r>
            <a:endParaRPr lang="en-US" sz="2800" b="1" dirty="0" smtClean="0">
              <a:solidFill>
                <a:srgbClr val="FF0000"/>
              </a:solidFill>
              <a:cs typeface="Times New Roman" pitchFamily="18" charset="0"/>
            </a:endParaRPr>
          </a:p>
          <a:p>
            <a:pPr algn="r" rtl="1">
              <a:buFont typeface="Wingdings" pitchFamily="2" charset="2"/>
              <a:buChar char="§"/>
            </a:pPr>
            <a:r>
              <a:rPr lang="ar-SA" sz="2800" b="1" dirty="0" smtClean="0">
                <a:cs typeface="Times New Roman" pitchFamily="18" charset="0"/>
              </a:rPr>
              <a:t>يشارك مشرفي الوحدات في تشكيل الوحدات و يعتمد الهياكل التنظيمية لها. </a:t>
            </a:r>
            <a:endParaRPr lang="en-US" sz="2800" b="1" dirty="0" smtClean="0">
              <a:cs typeface="Times New Roman" pitchFamily="18" charset="0"/>
            </a:endParaRPr>
          </a:p>
          <a:p>
            <a:pPr algn="r" rtl="1">
              <a:buFont typeface="Wingdings" pitchFamily="2" charset="2"/>
              <a:buChar char="§"/>
            </a:pPr>
            <a:r>
              <a:rPr lang="ar-SA" sz="2800" b="1" dirty="0" smtClean="0">
                <a:solidFill>
                  <a:srgbClr val="FF0000"/>
                </a:solidFill>
                <a:cs typeface="Times New Roman" pitchFamily="18" charset="0"/>
              </a:rPr>
              <a:t>يضع النظام الداخلي للعمل في وكالة التطوير و الجودة والاختصاصات والتوصيف العام لواجبات العاملين بها و كيفية التنسيق بين الوحدات التابعة له.</a:t>
            </a:r>
            <a:endParaRPr lang="en-US" sz="2800" b="1" dirty="0" smtClean="0">
              <a:solidFill>
                <a:srgbClr val="FF0000"/>
              </a:solidFill>
              <a:cs typeface="Times New Roman" pitchFamily="18" charset="0"/>
            </a:endParaRPr>
          </a:p>
          <a:p>
            <a:pPr algn="r" rtl="1">
              <a:buFont typeface="Wingdings" pitchFamily="2" charset="2"/>
              <a:buChar char="§"/>
            </a:pPr>
            <a:r>
              <a:rPr lang="ar-SA" sz="2800" b="1" dirty="0" smtClean="0">
                <a:cs typeface="Times New Roman" pitchFamily="18" charset="0"/>
              </a:rPr>
              <a:t>ينسق مع الجهات الخارجية ذات العلاقة بأنشطة التطوير، و نظم ضمان الجودة والاعتماد</a:t>
            </a:r>
            <a:endParaRPr lang="en-US" sz="2800" b="1" dirty="0" smtClean="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21</a:t>
            </a:fld>
            <a:endParaRPr lang="en-GB">
              <a:solidFill>
                <a:prstClr val="black">
                  <a:tint val="75000"/>
                </a:prstClr>
              </a:solidFill>
            </a:endParaRPr>
          </a:p>
        </p:txBody>
      </p:sp>
    </p:spTree>
    <p:extLst>
      <p:ext uri="{BB962C8B-B14F-4D97-AF65-F5344CB8AC3E}">
        <p14:creationId xmlns:p14="http://schemas.microsoft.com/office/powerpoint/2010/main" val="786688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8200"/>
            <a:ext cx="8134672" cy="5039072"/>
          </a:xfrm>
        </p:spPr>
        <p:txBody>
          <a:bodyPr/>
          <a:lstStyle/>
          <a:p>
            <a:pPr marL="857250" lvl="1" indent="-457200" algn="r" rtl="1">
              <a:buFont typeface="Wingdings" pitchFamily="2" charset="2"/>
              <a:buChar char="q"/>
              <a:defRPr/>
            </a:pPr>
            <a:r>
              <a:rPr lang="ar-SA" sz="2800" dirty="0" smtClean="0">
                <a:solidFill>
                  <a:srgbClr val="002060"/>
                </a:solidFill>
              </a:rPr>
              <a:t>تشكيل الوحدة</a:t>
            </a:r>
          </a:p>
          <a:p>
            <a:pPr marL="1257300" lvl="2" indent="-457200" algn="r" rtl="1">
              <a:defRPr/>
            </a:pPr>
            <a:r>
              <a:rPr lang="ar-SA" sz="2800" dirty="0" smtClean="0"/>
              <a:t>الرسالة – الأهداف – المهام 	        </a:t>
            </a:r>
          </a:p>
          <a:p>
            <a:pPr lvl="2" algn="r" rtl="1">
              <a:buFont typeface="Arial" pitchFamily="34" charset="0"/>
              <a:buChar char="•"/>
              <a:defRPr/>
            </a:pPr>
            <a:r>
              <a:rPr lang="ar-SA" sz="2800" dirty="0" smtClean="0"/>
              <a:t>اعتمادها من الجهة المسئولة  </a:t>
            </a:r>
          </a:p>
          <a:p>
            <a:pPr lvl="2" algn="r" rtl="1">
              <a:buFont typeface="Arial" pitchFamily="34" charset="0"/>
              <a:buChar char="•"/>
              <a:defRPr/>
            </a:pPr>
            <a:r>
              <a:rPr lang="ar-SA" sz="2800" dirty="0" smtClean="0"/>
              <a:t>مقر وحدة الجودة</a:t>
            </a:r>
            <a:endParaRPr lang="en-US" dirty="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22</a:t>
            </a:fld>
            <a:endParaRPr lang="en-GB">
              <a:solidFill>
                <a:prstClr val="black">
                  <a:tint val="75000"/>
                </a:prstClr>
              </a:solidFill>
            </a:endParaRPr>
          </a:p>
        </p:txBody>
      </p:sp>
    </p:spTree>
    <p:extLst>
      <p:ext uri="{BB962C8B-B14F-4D97-AF65-F5344CB8AC3E}">
        <p14:creationId xmlns:p14="http://schemas.microsoft.com/office/powerpoint/2010/main" val="1255404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عنصر نائب للمحتوى 2"/>
          <p:cNvSpPr>
            <a:spLocks noGrp="1"/>
          </p:cNvSpPr>
          <p:nvPr>
            <p:ph idx="1"/>
          </p:nvPr>
        </p:nvSpPr>
        <p:spPr>
          <a:xfrm>
            <a:off x="381000" y="476672"/>
            <a:ext cx="8077200" cy="5786016"/>
          </a:xfrm>
        </p:spPr>
        <p:txBody>
          <a:bodyPr/>
          <a:lstStyle/>
          <a:p>
            <a:pPr algn="r" rtl="1">
              <a:buFont typeface="Wingdings" pitchFamily="2" charset="2"/>
              <a:buChar char="q"/>
            </a:pPr>
            <a:r>
              <a:rPr lang="ar-SA" sz="2800" dirty="0" smtClean="0"/>
              <a:t>  </a:t>
            </a:r>
            <a:r>
              <a:rPr lang="ar-SA" sz="2800" dirty="0" smtClean="0">
                <a:solidFill>
                  <a:srgbClr val="002060"/>
                </a:solidFill>
              </a:rPr>
              <a:t>الهيكل التنظيمي لوحدة الجودة :</a:t>
            </a:r>
          </a:p>
          <a:p>
            <a:pPr lvl="1" algn="r" rtl="1">
              <a:buFont typeface="Arial" pitchFamily="34" charset="0"/>
              <a:buChar char="•"/>
            </a:pPr>
            <a:r>
              <a:rPr lang="ar-SA" sz="2800" dirty="0" smtClean="0"/>
              <a:t>الهيكل التنظيمي  </a:t>
            </a:r>
          </a:p>
          <a:p>
            <a:pPr lvl="1" algn="r" rtl="1">
              <a:buFont typeface="Arial" pitchFamily="34" charset="0"/>
              <a:buChar char="•"/>
            </a:pPr>
            <a:endParaRPr lang="ar-SA" sz="2800" dirty="0" smtClean="0"/>
          </a:p>
          <a:p>
            <a:pPr marL="0" indent="0" algn="r" rtl="1">
              <a:buFontTx/>
              <a:buNone/>
            </a:pPr>
            <a:endParaRPr lang="ar-SA" sz="2800" dirty="0" smtClean="0"/>
          </a:p>
          <a:p>
            <a:pPr algn="r" rtl="1">
              <a:buFont typeface="Wingdings" pitchFamily="2" charset="2"/>
              <a:buChar char="q"/>
            </a:pPr>
            <a:r>
              <a:rPr lang="ar-SA" sz="2800" dirty="0"/>
              <a:t> </a:t>
            </a:r>
            <a:r>
              <a:rPr lang="ar-SA" sz="2800" dirty="0" smtClean="0"/>
              <a:t> </a:t>
            </a:r>
            <a:r>
              <a:rPr lang="ar-SA" sz="2800" dirty="0" smtClean="0">
                <a:solidFill>
                  <a:srgbClr val="002060"/>
                </a:solidFill>
              </a:rPr>
              <a:t>خطة عمل الوحدة :</a:t>
            </a:r>
          </a:p>
          <a:p>
            <a:pPr lvl="1" algn="r" rtl="1">
              <a:buFont typeface="Arial" pitchFamily="34" charset="0"/>
              <a:buChar char="•"/>
            </a:pPr>
            <a:r>
              <a:rPr lang="ar-SA" sz="2800" dirty="0" smtClean="0"/>
              <a:t>موثقة ومعلنة 	</a:t>
            </a:r>
          </a:p>
          <a:p>
            <a:pPr lvl="1" algn="r" rtl="1">
              <a:buFont typeface="Arial" pitchFamily="34" charset="0"/>
              <a:buChar char="•"/>
            </a:pPr>
            <a:r>
              <a:rPr lang="ar-SA" sz="2800" dirty="0" smtClean="0"/>
              <a:t>مدى إنجاز خطة العمل وفقا للتقويم الزمني المعتمد.</a:t>
            </a:r>
          </a:p>
          <a:p>
            <a:pPr lvl="1" algn="r" rtl="1">
              <a:buFont typeface="Arial" pitchFamily="34" charset="0"/>
              <a:buChar char="•"/>
            </a:pPr>
            <a:endParaRPr lang="ar-SA" dirty="0" smtClean="0"/>
          </a:p>
          <a:p>
            <a:pPr lvl="1" algn="r" rtl="1">
              <a:buFont typeface="Arial" pitchFamily="34" charset="0"/>
              <a:buChar char="•"/>
            </a:pPr>
            <a:endParaRPr lang="ar-SA" dirty="0" smtClean="0"/>
          </a:p>
          <a:p>
            <a:pPr marL="0" indent="0" algn="r" rtl="1">
              <a:buFontTx/>
              <a:buNone/>
            </a:pPr>
            <a:endParaRPr lang="en-US" dirty="0" smtClean="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23</a:t>
            </a:fld>
            <a:endParaRPr lang="en-GB">
              <a:solidFill>
                <a:prstClr val="black">
                  <a:tint val="75000"/>
                </a:prstClr>
              </a:solidFill>
            </a:endParaRPr>
          </a:p>
        </p:txBody>
      </p:sp>
    </p:spTree>
    <p:extLst>
      <p:ext uri="{BB962C8B-B14F-4D97-AF65-F5344CB8AC3E}">
        <p14:creationId xmlns:p14="http://schemas.microsoft.com/office/powerpoint/2010/main" val="3185456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181744" y="1196751"/>
            <a:ext cx="8062664" cy="5455419"/>
          </a:xfrm>
          <a:prstGeom prst="rect">
            <a:avLst/>
          </a:prstGeom>
          <a:noFill/>
          <a:ln w="9525">
            <a:noFill/>
            <a:miter lim="800000"/>
            <a:headEnd/>
            <a:tailEnd/>
          </a:ln>
        </p:spPr>
        <p:txBody>
          <a:bodyPr/>
          <a:lstStyle/>
          <a:p>
            <a:pPr algn="just" rtl="1" fontAlgn="auto">
              <a:spcBef>
                <a:spcPts val="0"/>
              </a:spcBef>
              <a:spcAft>
                <a:spcPts val="0"/>
              </a:spcAft>
              <a:defRPr/>
            </a:pPr>
            <a:r>
              <a:rPr lang="ar-SA" sz="2400" b="1" u="sng" dirty="0">
                <a:solidFill>
                  <a:srgbClr val="0070C0"/>
                </a:solidFill>
                <a:latin typeface="+mn-lt"/>
                <a:cs typeface="+mn-cs"/>
              </a:rPr>
              <a:t>مهام </a:t>
            </a:r>
            <a:r>
              <a:rPr lang="ar-SA" sz="2400" b="1" u="sng" dirty="0" smtClean="0">
                <a:solidFill>
                  <a:srgbClr val="0070C0"/>
                </a:solidFill>
                <a:latin typeface="+mn-lt"/>
                <a:cs typeface="+mn-cs"/>
              </a:rPr>
              <a:t>وحدة الجودة </a:t>
            </a:r>
            <a:r>
              <a:rPr lang="ar-SA" sz="2400" b="1" u="sng" dirty="0">
                <a:solidFill>
                  <a:srgbClr val="0070C0"/>
                </a:solidFill>
                <a:latin typeface="+mn-lt"/>
                <a:cs typeface="+mn-cs"/>
              </a:rPr>
              <a:t>:</a:t>
            </a:r>
            <a:endParaRPr lang="en-US" sz="2400" b="1" u="sng" dirty="0">
              <a:solidFill>
                <a:srgbClr val="0070C0"/>
              </a:solidFill>
              <a:latin typeface="+mn-lt"/>
              <a:cs typeface="+mn-cs"/>
            </a:endParaRPr>
          </a:p>
          <a:p>
            <a:pPr marL="457200" indent="-457200" algn="just" rtl="1" fontAlgn="auto">
              <a:spcBef>
                <a:spcPts val="0"/>
              </a:spcBef>
              <a:spcAft>
                <a:spcPts val="0"/>
              </a:spcAft>
              <a:buFont typeface="Wingdings" pitchFamily="2" charset="2"/>
              <a:buChar char="ü"/>
              <a:defRPr/>
            </a:pPr>
            <a:r>
              <a:rPr lang="ar-EG" sz="2400" b="1" dirty="0">
                <a:latin typeface="+mn-lt"/>
                <a:cs typeface="+mn-cs"/>
              </a:rPr>
              <a:t>نشر ثقافة الجودة بين أعضاء هيئة التدريس و الطلاب والعاملين بالكلية.</a:t>
            </a:r>
            <a:endParaRPr lang="en-US" sz="2400" b="1" dirty="0">
              <a:latin typeface="+mn-lt"/>
              <a:cs typeface="+mn-cs"/>
            </a:endParaRPr>
          </a:p>
          <a:p>
            <a:pPr marL="457200" indent="-457200" algn="just" rtl="1" fontAlgn="auto">
              <a:spcBef>
                <a:spcPts val="0"/>
              </a:spcBef>
              <a:spcAft>
                <a:spcPts val="0"/>
              </a:spcAft>
              <a:buFont typeface="Wingdings" pitchFamily="2" charset="2"/>
              <a:buChar char="ü"/>
              <a:defRPr/>
            </a:pPr>
            <a:r>
              <a:rPr lang="ar-EG" sz="2400" b="1" dirty="0">
                <a:solidFill>
                  <a:srgbClr val="FF0000"/>
                </a:solidFill>
                <a:latin typeface="+mn-lt"/>
                <a:cs typeface="+mn-cs"/>
              </a:rPr>
              <a:t>تقويم مستوى الأداء في الكلية.</a:t>
            </a:r>
            <a:endParaRPr lang="en-US" sz="2400" b="1" dirty="0">
              <a:solidFill>
                <a:srgbClr val="FF0000"/>
              </a:solidFill>
              <a:latin typeface="+mn-lt"/>
              <a:cs typeface="+mn-cs"/>
            </a:endParaRPr>
          </a:p>
          <a:p>
            <a:pPr marL="457200" indent="-457200" algn="just" rtl="1" fontAlgn="auto">
              <a:spcBef>
                <a:spcPts val="0"/>
              </a:spcBef>
              <a:spcAft>
                <a:spcPts val="0"/>
              </a:spcAft>
              <a:buFont typeface="Wingdings" pitchFamily="2" charset="2"/>
              <a:buChar char="ü"/>
              <a:defRPr/>
            </a:pPr>
            <a:r>
              <a:rPr lang="ar-EG" sz="2400" b="1" dirty="0">
                <a:latin typeface="+mn-lt"/>
                <a:cs typeface="+mn-cs"/>
              </a:rPr>
              <a:t>العمل على تنفيذ و متابعة التقويم </a:t>
            </a:r>
            <a:r>
              <a:rPr lang="ar-EG" sz="2400" b="1" dirty="0" smtClean="0">
                <a:latin typeface="+mn-lt"/>
                <a:cs typeface="+mn-cs"/>
              </a:rPr>
              <a:t>والاعتماد </a:t>
            </a:r>
            <a:r>
              <a:rPr lang="ar-EG" sz="2400" b="1" dirty="0">
                <a:latin typeface="+mn-lt"/>
                <a:cs typeface="+mn-cs"/>
              </a:rPr>
              <a:t>الأكاديمي.</a:t>
            </a:r>
            <a:endParaRPr lang="en-US" sz="2400" b="1" dirty="0">
              <a:latin typeface="+mn-lt"/>
              <a:cs typeface="+mn-cs"/>
            </a:endParaRPr>
          </a:p>
          <a:p>
            <a:pPr marL="457200" indent="-457200" algn="just" rtl="1" fontAlgn="auto">
              <a:spcBef>
                <a:spcPts val="0"/>
              </a:spcBef>
              <a:spcAft>
                <a:spcPts val="0"/>
              </a:spcAft>
              <a:buFont typeface="Wingdings" pitchFamily="2" charset="2"/>
              <a:buChar char="ü"/>
              <a:defRPr/>
            </a:pPr>
            <a:r>
              <a:rPr lang="ar-EG" sz="2400" b="1" dirty="0">
                <a:solidFill>
                  <a:srgbClr val="FF0000"/>
                </a:solidFill>
                <a:latin typeface="+mn-lt"/>
                <a:cs typeface="+mn-cs"/>
              </a:rPr>
              <a:t>وضع و تنفيذ الخطط الإستراتيجية للكلية.</a:t>
            </a:r>
            <a:endParaRPr lang="en-US" sz="2400" b="1" dirty="0">
              <a:solidFill>
                <a:srgbClr val="FF0000"/>
              </a:solidFill>
              <a:latin typeface="+mn-lt"/>
              <a:cs typeface="+mn-cs"/>
            </a:endParaRPr>
          </a:p>
          <a:p>
            <a:pPr marL="457200" indent="-457200" algn="just" rtl="1" fontAlgn="auto">
              <a:spcBef>
                <a:spcPts val="0"/>
              </a:spcBef>
              <a:spcAft>
                <a:spcPts val="0"/>
              </a:spcAft>
              <a:buFont typeface="Wingdings" pitchFamily="2" charset="2"/>
              <a:buChar char="ü"/>
              <a:defRPr/>
            </a:pPr>
            <a:r>
              <a:rPr lang="ar-EG" sz="2400" b="1" dirty="0">
                <a:latin typeface="+mn-lt"/>
                <a:cs typeface="+mn-cs"/>
              </a:rPr>
              <a:t>تحديد مواطن التحسين الممكنة </a:t>
            </a:r>
            <a:r>
              <a:rPr lang="ar-EG" sz="2400" b="1" dirty="0" smtClean="0">
                <a:latin typeface="+mn-lt"/>
                <a:cs typeface="+mn-cs"/>
              </a:rPr>
              <a:t>واقتراح </a:t>
            </a:r>
            <a:r>
              <a:rPr lang="ar-EG" sz="2400" b="1" dirty="0">
                <a:latin typeface="+mn-lt"/>
                <a:cs typeface="+mn-cs"/>
              </a:rPr>
              <a:t>المشاريع اللازمة لتحقيقها.</a:t>
            </a:r>
            <a:endParaRPr lang="en-US" sz="2400" b="1" dirty="0">
              <a:latin typeface="+mn-lt"/>
              <a:cs typeface="+mn-cs"/>
            </a:endParaRPr>
          </a:p>
          <a:p>
            <a:pPr marL="457200" indent="-457200" algn="just" rtl="1" fontAlgn="auto">
              <a:spcBef>
                <a:spcPts val="0"/>
              </a:spcBef>
              <a:spcAft>
                <a:spcPts val="0"/>
              </a:spcAft>
              <a:buFont typeface="Wingdings" pitchFamily="2" charset="2"/>
              <a:buChar char="ü"/>
              <a:defRPr/>
            </a:pPr>
            <a:r>
              <a:rPr lang="ar-EG" sz="2400" b="1" dirty="0">
                <a:solidFill>
                  <a:srgbClr val="FF0000"/>
                </a:solidFill>
                <a:latin typeface="+mn-lt"/>
                <a:cs typeface="+mn-cs"/>
              </a:rPr>
              <a:t>اقتراح تشكيل فرق العمل في المشاريع التي تقترحها الوحدة.</a:t>
            </a:r>
            <a:endParaRPr lang="en-US" sz="2400" b="1" dirty="0">
              <a:solidFill>
                <a:srgbClr val="FF0000"/>
              </a:solidFill>
              <a:latin typeface="+mn-lt"/>
              <a:cs typeface="+mn-cs"/>
            </a:endParaRPr>
          </a:p>
          <a:p>
            <a:pPr marL="457200" indent="-457200" algn="just" rtl="1" fontAlgn="auto">
              <a:spcBef>
                <a:spcPts val="0"/>
              </a:spcBef>
              <a:spcAft>
                <a:spcPts val="0"/>
              </a:spcAft>
              <a:buFont typeface="Wingdings" pitchFamily="2" charset="2"/>
              <a:buChar char="ü"/>
              <a:defRPr/>
            </a:pPr>
            <a:r>
              <a:rPr lang="ar-EG" sz="2400" b="1" dirty="0">
                <a:latin typeface="+mn-lt"/>
                <a:cs typeface="+mn-cs"/>
              </a:rPr>
              <a:t>تشجيع العاملين بالكلية أو الإدارة للمبادرة باقتراح المشاريع </a:t>
            </a:r>
            <a:r>
              <a:rPr lang="ar-EG" sz="2400" b="1" dirty="0" smtClean="0">
                <a:latin typeface="+mn-lt"/>
                <a:cs typeface="+mn-cs"/>
              </a:rPr>
              <a:t>ومساعدتهم </a:t>
            </a:r>
            <a:r>
              <a:rPr lang="ar-EG" sz="2400" b="1" dirty="0">
                <a:latin typeface="+mn-lt"/>
                <a:cs typeface="+mn-cs"/>
              </a:rPr>
              <a:t>في تفعيل تلك الاقتراحات.</a:t>
            </a:r>
            <a:endParaRPr lang="en-US" sz="2400" b="1" dirty="0">
              <a:latin typeface="+mn-lt"/>
              <a:cs typeface="+mn-cs"/>
            </a:endParaRPr>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24</a:t>
            </a:fld>
            <a:endParaRPr lang="en-GB">
              <a:solidFill>
                <a:prstClr val="black">
                  <a:tint val="75000"/>
                </a:prstClr>
              </a:solidFill>
            </a:endParaRPr>
          </a:p>
        </p:txBody>
      </p:sp>
    </p:spTree>
    <p:extLst>
      <p:ext uri="{BB962C8B-B14F-4D97-AF65-F5344CB8AC3E}">
        <p14:creationId xmlns:p14="http://schemas.microsoft.com/office/powerpoint/2010/main" val="3652373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56792"/>
            <a:ext cx="7859216" cy="4608512"/>
          </a:xfrm>
        </p:spPr>
        <p:txBody>
          <a:bodyPr>
            <a:normAutofit/>
          </a:bodyPr>
          <a:lstStyle/>
          <a:p>
            <a:pPr marL="457200" indent="-457200" algn="just" rtl="1" fontAlgn="auto">
              <a:spcBef>
                <a:spcPts val="0"/>
              </a:spcBef>
              <a:spcAft>
                <a:spcPts val="0"/>
              </a:spcAft>
              <a:buFont typeface="Wingdings" pitchFamily="2" charset="2"/>
              <a:buChar char="ü"/>
              <a:defRPr/>
            </a:pPr>
            <a:r>
              <a:rPr lang="ar-EG" sz="2400" b="1" dirty="0" smtClean="0"/>
              <a:t>تقديم التسهيلات اللازمة لجميع فرق العمل القائمة على تطبيق الجودة.</a:t>
            </a:r>
            <a:endParaRPr lang="en-US" sz="2400" b="1" dirty="0" smtClean="0"/>
          </a:p>
          <a:p>
            <a:pPr marL="457200" indent="-457200" algn="just" rtl="1" fontAlgn="auto">
              <a:spcBef>
                <a:spcPts val="0"/>
              </a:spcBef>
              <a:spcAft>
                <a:spcPts val="0"/>
              </a:spcAft>
              <a:buFont typeface="Wingdings" pitchFamily="2" charset="2"/>
              <a:buChar char="ü"/>
              <a:defRPr/>
            </a:pPr>
            <a:r>
              <a:rPr lang="ar-EG" sz="2400" b="1" dirty="0" smtClean="0">
                <a:solidFill>
                  <a:srgbClr val="FF0000"/>
                </a:solidFill>
              </a:rPr>
              <a:t>توثيق جهود </a:t>
            </a:r>
            <a:r>
              <a:rPr lang="ar-EG" sz="2400" b="1" dirty="0" err="1" smtClean="0">
                <a:solidFill>
                  <a:srgbClr val="FF0000"/>
                </a:solidFill>
              </a:rPr>
              <a:t>و</a:t>
            </a:r>
            <a:r>
              <a:rPr lang="ar-EG" sz="2400" b="1" dirty="0" smtClean="0">
                <a:solidFill>
                  <a:srgbClr val="FF0000"/>
                </a:solidFill>
              </a:rPr>
              <a:t> نتائج التطبيق </a:t>
            </a:r>
            <a:r>
              <a:rPr lang="ar-EG" sz="2400" b="1" dirty="0" err="1" smtClean="0">
                <a:solidFill>
                  <a:srgbClr val="FF0000"/>
                </a:solidFill>
              </a:rPr>
              <a:t>و</a:t>
            </a:r>
            <a:r>
              <a:rPr lang="ar-EG" sz="2400" b="1" dirty="0" smtClean="0">
                <a:solidFill>
                  <a:srgbClr val="FF0000"/>
                </a:solidFill>
              </a:rPr>
              <a:t> الرفع بها لعمادة الجودة</a:t>
            </a:r>
            <a:r>
              <a:rPr lang="ar-EG" sz="2400" b="1" dirty="0" smtClean="0"/>
              <a:t>.</a:t>
            </a:r>
            <a:endParaRPr lang="en-US" sz="2400" b="1" dirty="0" smtClean="0"/>
          </a:p>
          <a:p>
            <a:pPr marL="457200" indent="-457200" algn="just" rtl="1" fontAlgn="auto">
              <a:spcBef>
                <a:spcPts val="0"/>
              </a:spcBef>
              <a:spcAft>
                <a:spcPts val="0"/>
              </a:spcAft>
              <a:buFont typeface="Wingdings" pitchFamily="2" charset="2"/>
              <a:buChar char="ü"/>
              <a:defRPr/>
            </a:pPr>
            <a:r>
              <a:rPr lang="ar-EG" sz="2400" b="1" dirty="0" smtClean="0"/>
              <a:t>جمع البيانات </a:t>
            </a:r>
            <a:r>
              <a:rPr lang="ar-EG" sz="2400" b="1" dirty="0" err="1" smtClean="0"/>
              <a:t>و</a:t>
            </a:r>
            <a:r>
              <a:rPr lang="ar-EG" sz="2400" b="1" dirty="0" smtClean="0"/>
              <a:t> المعلومات بشكل مستمر عن أنشطة الجودة في الكلية.</a:t>
            </a:r>
            <a:endParaRPr lang="en-US" sz="2400" b="1" dirty="0" smtClean="0"/>
          </a:p>
          <a:p>
            <a:pPr marL="457200" indent="-457200" algn="just" rtl="1" fontAlgn="auto">
              <a:spcBef>
                <a:spcPts val="0"/>
              </a:spcBef>
              <a:spcAft>
                <a:spcPts val="0"/>
              </a:spcAft>
              <a:buFont typeface="Wingdings" pitchFamily="2" charset="2"/>
              <a:buChar char="ü"/>
              <a:defRPr/>
            </a:pPr>
            <a:r>
              <a:rPr lang="ar-EG" sz="2400" b="1" dirty="0" smtClean="0">
                <a:solidFill>
                  <a:srgbClr val="FF0000"/>
                </a:solidFill>
              </a:rPr>
              <a:t>إعداد تقارير دورية عن مستويات الأداء ورضا المستفيدين في كل نشاط.</a:t>
            </a:r>
            <a:endParaRPr lang="en-US" sz="2400" b="1" dirty="0" smtClean="0">
              <a:solidFill>
                <a:srgbClr val="FF0000"/>
              </a:solidFill>
            </a:endParaRPr>
          </a:p>
          <a:p>
            <a:pPr marL="457200" indent="-457200" algn="just" rtl="1" fontAlgn="auto">
              <a:spcBef>
                <a:spcPts val="0"/>
              </a:spcBef>
              <a:spcAft>
                <a:spcPts val="0"/>
              </a:spcAft>
              <a:buFont typeface="Wingdings" pitchFamily="2" charset="2"/>
              <a:buChar char="ü"/>
              <a:defRPr/>
            </a:pPr>
            <a:r>
              <a:rPr lang="ar-EG" sz="2400" b="1" dirty="0" smtClean="0"/>
              <a:t>جمع المعلومات الخاصة بالتقارير.</a:t>
            </a:r>
            <a:endParaRPr lang="en-US" sz="2400" b="1" dirty="0" smtClean="0"/>
          </a:p>
          <a:p>
            <a:pPr marL="457200" indent="-457200" algn="just" rtl="1" fontAlgn="auto">
              <a:spcBef>
                <a:spcPts val="0"/>
              </a:spcBef>
              <a:spcAft>
                <a:spcPts val="0"/>
              </a:spcAft>
              <a:buFont typeface="Wingdings" pitchFamily="2" charset="2"/>
              <a:buChar char="ü"/>
              <a:defRPr/>
            </a:pPr>
            <a:r>
              <a:rPr lang="ar-EG" sz="2400" b="1" dirty="0" smtClean="0">
                <a:solidFill>
                  <a:srgbClr val="FF0000"/>
                </a:solidFill>
              </a:rPr>
              <a:t>مراجعة التقارير قبل عرضها على العميد.</a:t>
            </a:r>
            <a:endParaRPr lang="en-US" sz="2400" b="1" dirty="0" smtClean="0">
              <a:solidFill>
                <a:srgbClr val="FF0000"/>
              </a:solidFill>
            </a:endParaRPr>
          </a:p>
          <a:p>
            <a:pPr marL="457200" indent="-457200" algn="just" rtl="1" fontAlgn="auto">
              <a:spcBef>
                <a:spcPts val="0"/>
              </a:spcBef>
              <a:spcAft>
                <a:spcPts val="0"/>
              </a:spcAft>
              <a:buFont typeface="Wingdings" pitchFamily="2" charset="2"/>
              <a:buChar char="ü"/>
              <a:defRPr/>
            </a:pPr>
            <a:r>
              <a:rPr lang="ar-EG" sz="2400" b="1" dirty="0" smtClean="0"/>
              <a:t>توزيع التقارير على الجهات المختصة.</a:t>
            </a:r>
            <a:endParaRPr lang="en-US" sz="2400" b="1" dirty="0" smtClean="0"/>
          </a:p>
          <a:p>
            <a:pPr marL="457200" indent="-457200" algn="just" rtl="1" fontAlgn="auto">
              <a:spcBef>
                <a:spcPts val="0"/>
              </a:spcBef>
              <a:spcAft>
                <a:spcPts val="0"/>
              </a:spcAft>
              <a:buFont typeface="Wingdings" pitchFamily="2" charset="2"/>
              <a:buChar char="ü"/>
              <a:defRPr/>
            </a:pPr>
            <a:r>
              <a:rPr lang="ar-EG" sz="2400" b="1" dirty="0" smtClean="0">
                <a:solidFill>
                  <a:srgbClr val="FF0000"/>
                </a:solidFill>
              </a:rPr>
              <a:t>متابعة إجراء جوائز التميز في الكلية</a:t>
            </a:r>
            <a:endParaRPr lang="en-US" sz="2400" b="1" dirty="0" smtClean="0">
              <a:solidFill>
                <a:srgbClr val="FF0000"/>
              </a:solidFill>
            </a:endParaRPr>
          </a:p>
          <a:p>
            <a:pPr marL="457200" indent="-457200" algn="just" rtl="1" fontAlgn="auto">
              <a:spcBef>
                <a:spcPts val="0"/>
              </a:spcBef>
              <a:spcAft>
                <a:spcPts val="0"/>
              </a:spcAft>
              <a:buFont typeface="Wingdings" pitchFamily="2" charset="2"/>
              <a:buChar char="ü"/>
              <a:defRPr/>
            </a:pPr>
            <a:r>
              <a:rPr lang="ar-EG" sz="2400" b="1" dirty="0" smtClean="0"/>
              <a:t>القيام بالمهام الأخرى التي تكلف بها الوحدة فيما يتعلق بالجودة </a:t>
            </a:r>
            <a:r>
              <a:rPr lang="ar-EG" sz="2400" b="1" dirty="0" err="1" smtClean="0"/>
              <a:t>و</a:t>
            </a:r>
            <a:r>
              <a:rPr lang="ar-EG" sz="2400" b="1" dirty="0" smtClean="0"/>
              <a:t> تطبيقها</a:t>
            </a:r>
            <a:endParaRPr lang="en-US" sz="2400" b="1" dirty="0" smtClean="0"/>
          </a:p>
          <a:p>
            <a:pPr>
              <a:defRPr/>
            </a:pPr>
            <a:endParaRPr lang="en-US" sz="2400" dirty="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25</a:t>
            </a:fld>
            <a:endParaRPr lang="en-GB">
              <a:solidFill>
                <a:prstClr val="black">
                  <a:tint val="75000"/>
                </a:prstClr>
              </a:solidFill>
            </a:endParaRPr>
          </a:p>
        </p:txBody>
      </p:sp>
    </p:spTree>
    <p:extLst>
      <p:ext uri="{BB962C8B-B14F-4D97-AF65-F5344CB8AC3E}">
        <p14:creationId xmlns:p14="http://schemas.microsoft.com/office/powerpoint/2010/main" val="37097421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700808"/>
            <a:ext cx="7992888" cy="4680520"/>
          </a:xfrm>
        </p:spPr>
        <p:txBody>
          <a:bodyPr/>
          <a:lstStyle/>
          <a:p>
            <a:pPr algn="r" rtl="1" eaLnBrk="1" hangingPunct="1">
              <a:spcBef>
                <a:spcPts val="0"/>
              </a:spcBef>
              <a:spcAft>
                <a:spcPts val="0"/>
              </a:spcAft>
              <a:buFont typeface="Wingdings" pitchFamily="2" charset="2"/>
              <a:buChar char="q"/>
            </a:pPr>
            <a:r>
              <a:rPr lang="ar-SA" sz="2800" b="1" dirty="0" smtClean="0">
                <a:solidFill>
                  <a:srgbClr val="000000"/>
                </a:solidFill>
                <a:latin typeface="Times New Roman"/>
                <a:cs typeface="Times New Roman"/>
              </a:rPr>
              <a:t>  متابعة الإشراف على توصيف </a:t>
            </a:r>
            <a:r>
              <a:rPr lang="ar-SA" sz="2800" b="1" dirty="0">
                <a:solidFill>
                  <a:srgbClr val="000000"/>
                </a:solidFill>
                <a:latin typeface="Times New Roman"/>
                <a:cs typeface="Times New Roman"/>
              </a:rPr>
              <a:t>البرامج لجميع البرامج التي </a:t>
            </a:r>
            <a:r>
              <a:rPr lang="ar-SA" sz="2800" b="1" dirty="0" smtClean="0">
                <a:solidFill>
                  <a:srgbClr val="000000"/>
                </a:solidFill>
                <a:latin typeface="Times New Roman"/>
                <a:cs typeface="Times New Roman"/>
              </a:rPr>
              <a:t>تقدمها الكلية</a:t>
            </a:r>
          </a:p>
          <a:p>
            <a:pPr algn="r" rtl="1" eaLnBrk="1" hangingPunct="1">
              <a:spcBef>
                <a:spcPts val="0"/>
              </a:spcBef>
              <a:spcAft>
                <a:spcPts val="0"/>
              </a:spcAft>
              <a:buFont typeface="Wingdings" pitchFamily="2" charset="2"/>
              <a:buChar char="q"/>
            </a:pPr>
            <a:r>
              <a:rPr lang="ar-SA" sz="2800" b="1" dirty="0">
                <a:solidFill>
                  <a:srgbClr val="002060"/>
                </a:solidFill>
                <a:latin typeface="Times New Roman"/>
                <a:cs typeface="Times New Roman"/>
              </a:rPr>
              <a:t>متابعة الإشراف على تقرير البرامج</a:t>
            </a:r>
          </a:p>
          <a:p>
            <a:pPr algn="r" rtl="1" eaLnBrk="1" hangingPunct="1">
              <a:spcBef>
                <a:spcPts val="0"/>
              </a:spcBef>
              <a:spcAft>
                <a:spcPts val="0"/>
              </a:spcAft>
              <a:buFont typeface="Wingdings" pitchFamily="2" charset="2"/>
              <a:buChar char="q"/>
            </a:pPr>
            <a:r>
              <a:rPr lang="ar-SA" sz="2800" b="1" dirty="0" smtClean="0">
                <a:solidFill>
                  <a:srgbClr val="002060"/>
                </a:solidFill>
                <a:latin typeface="Times New Roman"/>
                <a:cs typeface="Times New Roman"/>
              </a:rPr>
              <a:t> </a:t>
            </a:r>
            <a:r>
              <a:rPr lang="ar-SA" sz="2800" b="1" dirty="0">
                <a:solidFill>
                  <a:srgbClr val="002060"/>
                </a:solidFill>
                <a:latin typeface="Times New Roman"/>
                <a:cs typeface="Times New Roman"/>
              </a:rPr>
              <a:t>متابعة الإشراف على توصيف </a:t>
            </a:r>
            <a:r>
              <a:rPr lang="ar-SA" sz="2800" b="1" dirty="0" smtClean="0">
                <a:solidFill>
                  <a:srgbClr val="002060"/>
                </a:solidFill>
                <a:latin typeface="Times New Roman"/>
                <a:cs typeface="Times New Roman"/>
              </a:rPr>
              <a:t>المقررات</a:t>
            </a:r>
            <a:endParaRPr lang="en-US" sz="2800" dirty="0" smtClean="0">
              <a:solidFill>
                <a:srgbClr val="002060"/>
              </a:solidFill>
              <a:latin typeface="Arial"/>
            </a:endParaRPr>
          </a:p>
          <a:p>
            <a:pPr algn="r" rtl="1" eaLnBrk="1" hangingPunct="1">
              <a:spcBef>
                <a:spcPts val="0"/>
              </a:spcBef>
              <a:spcAft>
                <a:spcPts val="0"/>
              </a:spcAft>
              <a:buFont typeface="Wingdings" pitchFamily="2" charset="2"/>
              <a:buChar char="q"/>
            </a:pPr>
            <a:r>
              <a:rPr lang="ar-SA" sz="2800" b="1" dirty="0">
                <a:solidFill>
                  <a:srgbClr val="002060"/>
                </a:solidFill>
                <a:latin typeface="Times New Roman"/>
                <a:cs typeface="Times New Roman"/>
              </a:rPr>
              <a:t> متابعة الإشراف على تقرير </a:t>
            </a:r>
            <a:r>
              <a:rPr lang="ar-SA" sz="2800" b="1" dirty="0" smtClean="0">
                <a:solidFill>
                  <a:srgbClr val="002060"/>
                </a:solidFill>
                <a:latin typeface="Times New Roman"/>
                <a:cs typeface="Times New Roman"/>
              </a:rPr>
              <a:t>المقررات</a:t>
            </a:r>
          </a:p>
          <a:p>
            <a:pPr algn="r" rtl="1" eaLnBrk="1" hangingPunct="1">
              <a:spcBef>
                <a:spcPts val="0"/>
              </a:spcBef>
              <a:spcAft>
                <a:spcPts val="0"/>
              </a:spcAft>
              <a:buFont typeface="Wingdings" pitchFamily="2" charset="2"/>
              <a:buChar char="q"/>
            </a:pPr>
            <a:r>
              <a:rPr lang="ar-SA" sz="2800" b="1" dirty="0" smtClean="0">
                <a:solidFill>
                  <a:srgbClr val="000000"/>
                </a:solidFill>
                <a:latin typeface="Times New Roman"/>
                <a:cs typeface="Times New Roman"/>
              </a:rPr>
              <a:t>اللوائح </a:t>
            </a:r>
            <a:r>
              <a:rPr lang="ar-SA" sz="2800" b="1" dirty="0">
                <a:solidFill>
                  <a:srgbClr val="000000"/>
                </a:solidFill>
                <a:latin typeface="Times New Roman"/>
                <a:cs typeface="Times New Roman"/>
              </a:rPr>
              <a:t>وإجراءات إقرار البرامج و إقرار تعديلها و </a:t>
            </a:r>
            <a:r>
              <a:rPr lang="ar-SA" sz="2800" b="1" dirty="0" smtClean="0">
                <a:solidFill>
                  <a:srgbClr val="000000"/>
                </a:solidFill>
                <a:latin typeface="Times New Roman"/>
                <a:cs typeface="Times New Roman"/>
              </a:rPr>
              <a:t>مراجعتها</a:t>
            </a:r>
          </a:p>
          <a:p>
            <a:pPr algn="r" rtl="1" eaLnBrk="1" hangingPunct="1">
              <a:spcBef>
                <a:spcPts val="0"/>
              </a:spcBef>
              <a:spcAft>
                <a:spcPts val="0"/>
              </a:spcAft>
              <a:buFont typeface="Wingdings" pitchFamily="2" charset="2"/>
              <a:buChar char="q"/>
            </a:pPr>
            <a:r>
              <a:rPr lang="ar-SA" sz="2800" b="1" dirty="0" smtClean="0">
                <a:solidFill>
                  <a:srgbClr val="000000"/>
                </a:solidFill>
                <a:latin typeface="Times New Roman"/>
                <a:cs typeface="Times New Roman"/>
              </a:rPr>
              <a:t>مراقبة تطبيقات الجودة في الكلية والإشراف على خطط التحسين المستمر.   </a:t>
            </a:r>
            <a:endParaRPr lang="en-US" sz="2800" dirty="0">
              <a:latin typeface="Arial"/>
            </a:endParaRPr>
          </a:p>
          <a:p>
            <a:pPr algn="r"/>
            <a:endParaRPr lang="en-US" dirty="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26</a:t>
            </a:fld>
            <a:endParaRPr lang="en-GB">
              <a:solidFill>
                <a:prstClr val="black">
                  <a:tint val="75000"/>
                </a:prstClr>
              </a:solidFill>
            </a:endParaRPr>
          </a:p>
        </p:txBody>
      </p:sp>
    </p:spTree>
    <p:extLst>
      <p:ext uri="{BB962C8B-B14F-4D97-AF65-F5344CB8AC3E}">
        <p14:creationId xmlns:p14="http://schemas.microsoft.com/office/powerpoint/2010/main" val="3621211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96752"/>
            <a:ext cx="7920880" cy="5328592"/>
          </a:xfrm>
        </p:spPr>
        <p:txBody>
          <a:bodyPr/>
          <a:lstStyle/>
          <a:p>
            <a:pPr algn="r" rtl="1" eaLnBrk="1" hangingPunct="1">
              <a:spcBef>
                <a:spcPts val="0"/>
              </a:spcBef>
              <a:spcAft>
                <a:spcPts val="0"/>
              </a:spcAft>
              <a:buFont typeface="Wingdings" pitchFamily="2" charset="2"/>
              <a:buChar char="q"/>
            </a:pPr>
            <a:r>
              <a:rPr lang="ar-SA" sz="2800" b="1" dirty="0">
                <a:solidFill>
                  <a:srgbClr val="000000"/>
                </a:solidFill>
                <a:latin typeface="Times New Roman"/>
                <a:cs typeface="Times New Roman"/>
              </a:rPr>
              <a:t>  </a:t>
            </a:r>
            <a:r>
              <a:rPr lang="ar-SA" sz="2800" b="1" dirty="0" smtClean="0">
                <a:solidFill>
                  <a:srgbClr val="000000"/>
                </a:solidFill>
                <a:latin typeface="Times New Roman"/>
                <a:cs typeface="Times New Roman"/>
              </a:rPr>
              <a:t>وضع آلية </a:t>
            </a:r>
            <a:r>
              <a:rPr lang="ar-SA" sz="2800" b="1" dirty="0">
                <a:solidFill>
                  <a:srgbClr val="000000"/>
                </a:solidFill>
                <a:latin typeface="Times New Roman"/>
                <a:cs typeface="Times New Roman"/>
              </a:rPr>
              <a:t>لاستطلاع آراء </a:t>
            </a:r>
            <a:r>
              <a:rPr lang="ar-SA" sz="2800" b="1" dirty="0" smtClean="0">
                <a:solidFill>
                  <a:srgbClr val="000000"/>
                </a:solidFill>
                <a:latin typeface="Times New Roman"/>
                <a:cs typeface="Times New Roman"/>
              </a:rPr>
              <a:t>الطلبة .</a:t>
            </a:r>
          </a:p>
          <a:p>
            <a:pPr algn="r" rtl="1" eaLnBrk="1" hangingPunct="1">
              <a:spcBef>
                <a:spcPts val="0"/>
              </a:spcBef>
              <a:spcAft>
                <a:spcPts val="0"/>
              </a:spcAft>
              <a:buFont typeface="Wingdings" pitchFamily="2" charset="2"/>
              <a:buChar char="q"/>
            </a:pPr>
            <a:r>
              <a:rPr lang="ar-SA" sz="2800" b="1" dirty="0" smtClean="0">
                <a:solidFill>
                  <a:srgbClr val="000000"/>
                </a:solidFill>
                <a:latin typeface="Times New Roman"/>
                <a:cs typeface="Times New Roman"/>
              </a:rPr>
              <a:t>الإشراف على تجميع بيانات </a:t>
            </a:r>
            <a:r>
              <a:rPr lang="ar-SA" sz="2800" b="1" dirty="0">
                <a:solidFill>
                  <a:srgbClr val="000000"/>
                </a:solidFill>
                <a:latin typeface="Times New Roman"/>
                <a:cs typeface="Times New Roman"/>
              </a:rPr>
              <a:t>مؤشرات </a:t>
            </a:r>
            <a:r>
              <a:rPr lang="ar-SA" sz="2800" b="1" dirty="0" smtClean="0">
                <a:solidFill>
                  <a:srgbClr val="000000"/>
                </a:solidFill>
                <a:latin typeface="Times New Roman"/>
                <a:cs typeface="Times New Roman"/>
              </a:rPr>
              <a:t>الأداء .</a:t>
            </a:r>
          </a:p>
          <a:p>
            <a:pPr algn="r" rtl="1" eaLnBrk="1" hangingPunct="1">
              <a:spcBef>
                <a:spcPts val="0"/>
              </a:spcBef>
              <a:spcAft>
                <a:spcPts val="0"/>
              </a:spcAft>
              <a:buFont typeface="Wingdings" pitchFamily="2" charset="2"/>
              <a:buChar char="q"/>
            </a:pPr>
            <a:r>
              <a:rPr lang="ar-SA" sz="2800" b="1" dirty="0" smtClean="0">
                <a:solidFill>
                  <a:srgbClr val="000000"/>
                </a:solidFill>
                <a:latin typeface="Times New Roman"/>
                <a:cs typeface="Times New Roman"/>
              </a:rPr>
              <a:t> </a:t>
            </a:r>
            <a:r>
              <a:rPr lang="ar-SA" sz="2800" b="1" dirty="0" smtClean="0">
                <a:solidFill>
                  <a:srgbClr val="002060"/>
                </a:solidFill>
                <a:latin typeface="Times New Roman"/>
                <a:cs typeface="Times New Roman"/>
              </a:rPr>
              <a:t>تحديد آليات المراجعة </a:t>
            </a:r>
            <a:r>
              <a:rPr lang="ar-SA" sz="2800" b="1" dirty="0">
                <a:solidFill>
                  <a:srgbClr val="002060"/>
                </a:solidFill>
                <a:latin typeface="Times New Roman"/>
                <a:cs typeface="Times New Roman"/>
              </a:rPr>
              <a:t>الداخلية </a:t>
            </a:r>
            <a:r>
              <a:rPr lang="ar-SA" sz="2800" b="1" dirty="0" smtClean="0">
                <a:solidFill>
                  <a:srgbClr val="002060"/>
                </a:solidFill>
                <a:latin typeface="Times New Roman"/>
                <a:cs typeface="Times New Roman"/>
              </a:rPr>
              <a:t>والخارجية وفقاً لسياسة الجامعة.</a:t>
            </a:r>
          </a:p>
          <a:p>
            <a:pPr algn="r" rtl="1" eaLnBrk="1" hangingPunct="1">
              <a:spcBef>
                <a:spcPts val="0"/>
              </a:spcBef>
              <a:spcAft>
                <a:spcPts val="0"/>
              </a:spcAft>
              <a:buFont typeface="Wingdings" pitchFamily="2" charset="2"/>
              <a:buChar char="q"/>
            </a:pPr>
            <a:r>
              <a:rPr lang="ar-SA" sz="2800" b="1" dirty="0" smtClean="0">
                <a:solidFill>
                  <a:srgbClr val="002060"/>
                </a:solidFill>
                <a:latin typeface="Times New Roman"/>
                <a:cs typeface="Times New Roman"/>
              </a:rPr>
              <a:t>  </a:t>
            </a:r>
            <a:r>
              <a:rPr lang="ar-SA" sz="2800" b="1" dirty="0">
                <a:solidFill>
                  <a:srgbClr val="002060"/>
                </a:solidFill>
                <a:latin typeface="Times New Roman"/>
                <a:cs typeface="Times New Roman"/>
              </a:rPr>
              <a:t>ترتيبات جمع بيانات </a:t>
            </a:r>
            <a:r>
              <a:rPr lang="ar-SA" sz="2800" b="1" dirty="0" smtClean="0">
                <a:solidFill>
                  <a:srgbClr val="002060"/>
                </a:solidFill>
                <a:latin typeface="Times New Roman"/>
                <a:cs typeface="Times New Roman"/>
              </a:rPr>
              <a:t>المقارنة </a:t>
            </a:r>
            <a:r>
              <a:rPr lang="ar-SA" sz="2800" b="1" dirty="0">
                <a:solidFill>
                  <a:srgbClr val="002060"/>
                </a:solidFill>
                <a:latin typeface="Times New Roman"/>
                <a:cs typeface="Times New Roman"/>
              </a:rPr>
              <a:t>المرجعية  </a:t>
            </a:r>
            <a:r>
              <a:rPr lang="ar-SA" sz="2800" b="1" dirty="0" smtClean="0">
                <a:solidFill>
                  <a:srgbClr val="002060"/>
                </a:solidFill>
                <a:latin typeface="Times New Roman"/>
                <a:cs typeface="Times New Roman"/>
              </a:rPr>
              <a:t> </a:t>
            </a:r>
            <a:r>
              <a:rPr lang="en-US" sz="2800" b="1" dirty="0" smtClean="0">
                <a:solidFill>
                  <a:srgbClr val="002060"/>
                </a:solidFill>
                <a:latin typeface="Times New Roman"/>
                <a:cs typeface="Times New Roman"/>
              </a:rPr>
              <a:t>Benchmarks</a:t>
            </a:r>
            <a:endParaRPr lang="ar-SA" sz="2800" b="1" dirty="0" smtClean="0">
              <a:solidFill>
                <a:srgbClr val="002060"/>
              </a:solidFill>
              <a:latin typeface="Times New Roman"/>
              <a:cs typeface="Times New Roman"/>
            </a:endParaRPr>
          </a:p>
          <a:p>
            <a:pPr algn="r" rtl="1" eaLnBrk="1" hangingPunct="1">
              <a:spcBef>
                <a:spcPts val="0"/>
              </a:spcBef>
              <a:spcAft>
                <a:spcPts val="0"/>
              </a:spcAft>
              <a:buFont typeface="Wingdings" pitchFamily="2" charset="2"/>
              <a:buChar char="q"/>
            </a:pPr>
            <a:r>
              <a:rPr lang="ar-SA" sz="2800" b="1" dirty="0" smtClean="0">
                <a:solidFill>
                  <a:srgbClr val="000000"/>
                </a:solidFill>
                <a:latin typeface="Times New Roman"/>
                <a:cs typeface="Times New Roman"/>
              </a:rPr>
              <a:t>الإشلراف على نظام متابعة </a:t>
            </a:r>
            <a:r>
              <a:rPr lang="ar-SA" sz="2800" b="1" dirty="0">
                <a:solidFill>
                  <a:srgbClr val="000000"/>
                </a:solidFill>
                <a:latin typeface="Times New Roman"/>
                <a:cs typeface="Times New Roman"/>
              </a:rPr>
              <a:t>تخرج </a:t>
            </a:r>
            <a:r>
              <a:rPr lang="ar-SA" sz="2800" b="1" dirty="0" smtClean="0">
                <a:solidFill>
                  <a:srgbClr val="000000"/>
                </a:solidFill>
                <a:latin typeface="Times New Roman"/>
                <a:cs typeface="Times New Roman"/>
              </a:rPr>
              <a:t>الطلاب .</a:t>
            </a:r>
            <a:endParaRPr lang="en-US" sz="2800" b="1" dirty="0">
              <a:solidFill>
                <a:srgbClr val="000000"/>
              </a:solidFill>
              <a:latin typeface="Times New Roman"/>
              <a:cs typeface="Times New Roman"/>
            </a:endParaRPr>
          </a:p>
          <a:p>
            <a:pPr algn="r" rtl="1"/>
            <a:endParaRPr lang="en-US" dirty="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27</a:t>
            </a:fld>
            <a:endParaRPr lang="en-GB">
              <a:solidFill>
                <a:prstClr val="black">
                  <a:tint val="75000"/>
                </a:prstClr>
              </a:solidFill>
            </a:endParaRPr>
          </a:p>
        </p:txBody>
      </p:sp>
    </p:spTree>
    <p:extLst>
      <p:ext uri="{BB962C8B-B14F-4D97-AF65-F5344CB8AC3E}">
        <p14:creationId xmlns:p14="http://schemas.microsoft.com/office/powerpoint/2010/main" val="7200472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dirty="0">
                <a:solidFill>
                  <a:schemeClr val="tx1"/>
                </a:solidFill>
              </a:rPr>
              <a:t>مهام ومسئوليات منسقي الجودة في الكليات </a:t>
            </a:r>
          </a:p>
        </p:txBody>
      </p:sp>
      <p:sp>
        <p:nvSpPr>
          <p:cNvPr id="3" name="Content Placeholder 2"/>
          <p:cNvSpPr>
            <a:spLocks noGrp="1"/>
          </p:cNvSpPr>
          <p:nvPr>
            <p:ph idx="1"/>
          </p:nvPr>
        </p:nvSpPr>
        <p:spPr/>
        <p:txBody>
          <a:bodyPr/>
          <a:lstStyle/>
          <a:p>
            <a:pPr algn="r" rtl="1">
              <a:buFont typeface="Wingdings" pitchFamily="2" charset="2"/>
              <a:buChar char="q"/>
            </a:pPr>
            <a:r>
              <a:rPr lang="ar-SA" sz="2400" b="1" dirty="0" smtClean="0"/>
              <a:t>تكريس </a:t>
            </a:r>
            <a:r>
              <a:rPr lang="ar-SA" sz="2400" b="1" dirty="0"/>
              <a:t>مفهوم الجودة ونشر ثقافتها على مستوي الكلية أو العمادة.</a:t>
            </a:r>
          </a:p>
          <a:p>
            <a:pPr algn="r" rtl="1">
              <a:buFont typeface="Wingdings" pitchFamily="2" charset="2"/>
              <a:buChar char="q"/>
            </a:pPr>
            <a:r>
              <a:rPr lang="ar-SA" sz="2400" b="1" dirty="0" smtClean="0">
                <a:solidFill>
                  <a:srgbClr val="002060"/>
                </a:solidFill>
              </a:rPr>
              <a:t>الإشراف </a:t>
            </a:r>
            <a:r>
              <a:rPr lang="ar-SA" sz="2400" b="1" dirty="0">
                <a:solidFill>
                  <a:srgbClr val="002060"/>
                </a:solidFill>
              </a:rPr>
              <a:t>على تطبيق برنامج الجودة بالكلية أو العمادة</a:t>
            </a:r>
          </a:p>
          <a:p>
            <a:pPr algn="r" rtl="1">
              <a:buFont typeface="Wingdings" pitchFamily="2" charset="2"/>
              <a:buChar char="q"/>
            </a:pPr>
            <a:r>
              <a:rPr lang="ar-SA" sz="2400" b="1" dirty="0" smtClean="0">
                <a:solidFill>
                  <a:srgbClr val="002060"/>
                </a:solidFill>
              </a:rPr>
              <a:t>الإشراف </a:t>
            </a:r>
            <a:r>
              <a:rPr lang="ar-SA" sz="2400" b="1" dirty="0">
                <a:solidFill>
                  <a:srgbClr val="002060"/>
                </a:solidFill>
              </a:rPr>
              <a:t>على تقويم الأداء  في الكلية أو العمادة</a:t>
            </a:r>
          </a:p>
          <a:p>
            <a:pPr algn="r" rtl="1">
              <a:buFont typeface="Wingdings" pitchFamily="2" charset="2"/>
              <a:buChar char="q"/>
            </a:pPr>
            <a:r>
              <a:rPr lang="ar-SA" sz="2400" b="1" dirty="0" smtClean="0">
                <a:solidFill>
                  <a:srgbClr val="002060"/>
                </a:solidFill>
              </a:rPr>
              <a:t>الإشراف </a:t>
            </a:r>
            <a:r>
              <a:rPr lang="ar-SA" sz="2400" b="1" dirty="0">
                <a:solidFill>
                  <a:srgbClr val="002060"/>
                </a:solidFill>
              </a:rPr>
              <a:t>على تنفيذ برنامج التقويم  و الاعتماد الأكاديمي  </a:t>
            </a:r>
          </a:p>
          <a:p>
            <a:pPr algn="r" rtl="1">
              <a:buFont typeface="Wingdings" pitchFamily="2" charset="2"/>
              <a:buChar char="q"/>
            </a:pPr>
            <a:r>
              <a:rPr lang="ar-SA" sz="2400" b="1" dirty="0" smtClean="0"/>
              <a:t>الإشراف </a:t>
            </a:r>
            <a:r>
              <a:rPr lang="ar-SA" sz="2400" b="1" dirty="0"/>
              <a:t>على إعداد وتنفيذ الخطط التطويرية والإستراتيجية للكلية أو العمادة. </a:t>
            </a:r>
          </a:p>
          <a:p>
            <a:pPr algn="r" rtl="1">
              <a:buFont typeface="Wingdings" pitchFamily="2" charset="2"/>
              <a:buChar char="q"/>
            </a:pPr>
            <a:r>
              <a:rPr lang="ar-SA" sz="2400" b="1" dirty="0" smtClean="0"/>
              <a:t>الإشراف </a:t>
            </a:r>
            <a:r>
              <a:rPr lang="ar-SA" sz="2400" b="1" dirty="0"/>
              <a:t>على تنفيذ برامج التقنية الالكترونية </a:t>
            </a:r>
            <a:r>
              <a:rPr lang="ar-SA" sz="2400" b="1" dirty="0" smtClean="0"/>
              <a:t>(موقع </a:t>
            </a:r>
            <a:r>
              <a:rPr lang="ar-SA" sz="2400" b="1" dirty="0"/>
              <a:t>الكلية على </a:t>
            </a:r>
            <a:r>
              <a:rPr lang="ar-SA" sz="2400" b="1" dirty="0" smtClean="0"/>
              <a:t>الإنترنت). </a:t>
            </a:r>
            <a:endParaRPr lang="ar-SA" sz="1200" dirty="0"/>
          </a:p>
        </p:txBody>
      </p:sp>
      <p:sp>
        <p:nvSpPr>
          <p:cNvPr id="5" name="Slide Number Placeholder 4"/>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28</a:t>
            </a:fld>
            <a:endParaRPr lang="en-GB">
              <a:solidFill>
                <a:prstClr val="black">
                  <a:tint val="75000"/>
                </a:prstClr>
              </a:solidFill>
            </a:endParaRPr>
          </a:p>
        </p:txBody>
      </p:sp>
    </p:spTree>
    <p:extLst>
      <p:ext uri="{BB962C8B-B14F-4D97-AF65-F5344CB8AC3E}">
        <p14:creationId xmlns:p14="http://schemas.microsoft.com/office/powerpoint/2010/main" val="83091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548681"/>
            <a:ext cx="7776864" cy="4752528"/>
          </a:xfrm>
        </p:spPr>
        <p:txBody>
          <a:bodyPr/>
          <a:lstStyle/>
          <a:p>
            <a:pPr marL="342900" indent="-342900" algn="r" rtl="1">
              <a:buFont typeface="Wingdings" pitchFamily="2" charset="2"/>
              <a:buChar char="q"/>
            </a:pPr>
            <a:r>
              <a:rPr lang="ar-SA" sz="2400" b="1" dirty="0" smtClean="0">
                <a:solidFill>
                  <a:schemeClr val="tx1"/>
                </a:solidFill>
              </a:rPr>
              <a:t>التعرف </a:t>
            </a:r>
            <a:r>
              <a:rPr lang="ar-SA" sz="2400" b="1" dirty="0">
                <a:solidFill>
                  <a:schemeClr val="tx1"/>
                </a:solidFill>
              </a:rPr>
              <a:t>على أي صعوبات أو مشكلات تواجه برامج التطوير والجودة واقتراح الحلول لها.  </a:t>
            </a:r>
          </a:p>
          <a:p>
            <a:pPr marL="342900" indent="-342900" algn="r" rtl="1">
              <a:buFont typeface="Wingdings" pitchFamily="2" charset="2"/>
              <a:buChar char="q"/>
            </a:pPr>
            <a:r>
              <a:rPr lang="ar-SA" sz="2400" b="1" dirty="0" smtClean="0">
                <a:solidFill>
                  <a:srgbClr val="002060"/>
                </a:solidFill>
              </a:rPr>
              <a:t>الإشراف </a:t>
            </a:r>
            <a:r>
              <a:rPr lang="ar-SA" sz="2400" b="1" dirty="0">
                <a:solidFill>
                  <a:srgbClr val="002060"/>
                </a:solidFill>
              </a:rPr>
              <a:t>على تنفيذ برنامج جوائز التميز على مستوى الكلية أو العمادة للأداء التدريسي أو البحثي أو الوظيفي. </a:t>
            </a:r>
          </a:p>
          <a:p>
            <a:pPr marL="342900" indent="-342900" algn="r" rtl="1">
              <a:buFont typeface="Wingdings" pitchFamily="2" charset="2"/>
              <a:buChar char="q"/>
            </a:pPr>
            <a:r>
              <a:rPr lang="ar-SA" sz="2400" b="1" dirty="0" smtClean="0">
                <a:solidFill>
                  <a:srgbClr val="002060"/>
                </a:solidFill>
              </a:rPr>
              <a:t>تحديد </a:t>
            </a:r>
            <a:r>
              <a:rPr lang="ar-SA" sz="2400" b="1" dirty="0">
                <a:solidFill>
                  <a:srgbClr val="002060"/>
                </a:solidFill>
              </a:rPr>
              <a:t>الاحتياجات التدريبية المتخصصة لأعضاء هيئة التدريس في الأقسام الأكاديمية بالكلية</a:t>
            </a:r>
          </a:p>
          <a:p>
            <a:pPr marL="342900" indent="-342900" algn="r" rtl="1">
              <a:buFont typeface="Wingdings" pitchFamily="2" charset="2"/>
              <a:buChar char="q"/>
            </a:pPr>
            <a:r>
              <a:rPr lang="ar-SA" sz="2400" b="1" dirty="0" smtClean="0">
                <a:solidFill>
                  <a:schemeClr val="tx1"/>
                </a:solidFill>
              </a:rPr>
              <a:t>حث </a:t>
            </a:r>
            <a:r>
              <a:rPr lang="ar-SA" sz="2400" b="1" dirty="0">
                <a:solidFill>
                  <a:schemeClr val="tx1"/>
                </a:solidFill>
              </a:rPr>
              <a:t>وتشجيع أعضاء هيئة التدريس على المشاركة في حضور الدورات </a:t>
            </a:r>
            <a:r>
              <a:rPr lang="ar-SA" sz="2400" b="1" dirty="0" smtClean="0">
                <a:solidFill>
                  <a:schemeClr val="tx1"/>
                </a:solidFill>
              </a:rPr>
              <a:t>والبرامج </a:t>
            </a:r>
            <a:r>
              <a:rPr lang="ar-SA" sz="2400" b="1" dirty="0">
                <a:solidFill>
                  <a:schemeClr val="tx1"/>
                </a:solidFill>
              </a:rPr>
              <a:t>التدريبية وورش العمل.</a:t>
            </a:r>
          </a:p>
          <a:p>
            <a:pPr marL="342900" indent="-342900" algn="r" rtl="1">
              <a:buFont typeface="Wingdings" pitchFamily="2" charset="2"/>
              <a:buChar char="q"/>
            </a:pPr>
            <a:r>
              <a:rPr lang="ar-SA" sz="2400" b="1" dirty="0" smtClean="0">
                <a:solidFill>
                  <a:schemeClr val="tx1"/>
                </a:solidFill>
              </a:rPr>
              <a:t>ما </a:t>
            </a:r>
            <a:r>
              <a:rPr lang="ar-SA" sz="2400" b="1" dirty="0">
                <a:solidFill>
                  <a:schemeClr val="tx1"/>
                </a:solidFill>
              </a:rPr>
              <a:t>يحال إليه من مواضيع ذات اختصاص بالتطوير والجودة.</a:t>
            </a:r>
          </a:p>
          <a:p>
            <a:pPr algn="r" rtl="1"/>
            <a:endParaRPr lang="ar-SA" sz="2400" dirty="0">
              <a:solidFill>
                <a:schemeClr val="tx1"/>
              </a:solidFill>
            </a:endParaRPr>
          </a:p>
        </p:txBody>
      </p:sp>
      <p:sp>
        <p:nvSpPr>
          <p:cNvPr id="5" name="Slide Number Placeholder 4"/>
          <p:cNvSpPr>
            <a:spLocks noGrp="1"/>
          </p:cNvSpPr>
          <p:nvPr>
            <p:ph type="sldNum" sz="quarter" idx="12"/>
          </p:nvPr>
        </p:nvSpPr>
        <p:spPr/>
        <p:txBody>
          <a:bodyPr/>
          <a:lstStyle/>
          <a:p>
            <a:pPr>
              <a:defRPr/>
            </a:pPr>
            <a:fld id="{834C3303-5231-422B-B272-61DA66348EF4}" type="slidenum">
              <a:rPr lang="en-GB" smtClean="0">
                <a:solidFill>
                  <a:prstClr val="black">
                    <a:tint val="75000"/>
                  </a:prstClr>
                </a:solidFill>
              </a:rPr>
              <a:pPr>
                <a:defRPr/>
              </a:pPr>
              <a:t>29</a:t>
            </a:fld>
            <a:endParaRPr lang="en-GB">
              <a:solidFill>
                <a:prstClr val="black">
                  <a:tint val="75000"/>
                </a:prstClr>
              </a:solidFill>
            </a:endParaRPr>
          </a:p>
        </p:txBody>
      </p:sp>
    </p:spTree>
    <p:extLst>
      <p:ext uri="{BB962C8B-B14F-4D97-AF65-F5344CB8AC3E}">
        <p14:creationId xmlns:p14="http://schemas.microsoft.com/office/powerpoint/2010/main" val="2641597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788304"/>
            <a:ext cx="5112568" cy="646331"/>
          </a:xfrm>
          <a:prstGeom prst="rect">
            <a:avLst/>
          </a:prstGeom>
        </p:spPr>
        <p:txBody>
          <a:bodyPr wrap="square" anchor="ctr">
            <a:spAutoFit/>
          </a:bodyPr>
          <a:lstStyle/>
          <a:p>
            <a:pPr algn="r" rtl="1">
              <a:defRPr/>
            </a:pPr>
            <a:r>
              <a:rPr lang="en-US" sz="2800" b="1" dirty="0">
                <a:solidFill>
                  <a:schemeClr val="tx2"/>
                </a:solidFill>
                <a:latin typeface="+mn-lt"/>
              </a:rPr>
              <a:t> </a:t>
            </a:r>
            <a:r>
              <a:rPr lang="ar-SA" sz="3600" b="1" dirty="0">
                <a:solidFill>
                  <a:srgbClr val="C00000"/>
                </a:solidFill>
                <a:latin typeface="+mn-lt"/>
              </a:rPr>
              <a:t>الهدف</a:t>
            </a:r>
            <a:r>
              <a:rPr lang="en-US" sz="3600" b="1" dirty="0">
                <a:solidFill>
                  <a:srgbClr val="C00000"/>
                </a:solidFill>
                <a:latin typeface="+mn-lt"/>
              </a:rPr>
              <a:t> </a:t>
            </a:r>
            <a:r>
              <a:rPr lang="ar-SA" sz="3600" b="1" dirty="0" smtClean="0">
                <a:solidFill>
                  <a:srgbClr val="C00000"/>
                </a:solidFill>
              </a:rPr>
              <a:t>العام</a:t>
            </a:r>
            <a:endParaRPr lang="en-US" sz="2800" b="1" dirty="0">
              <a:solidFill>
                <a:srgbClr val="C00000"/>
              </a:solidFill>
              <a:latin typeface="+mn-lt"/>
            </a:endParaRPr>
          </a:p>
        </p:txBody>
      </p:sp>
      <p:sp>
        <p:nvSpPr>
          <p:cNvPr id="47107" name="Rectangle 4"/>
          <p:cNvSpPr>
            <a:spLocks noChangeArrowheads="1"/>
          </p:cNvSpPr>
          <p:nvPr/>
        </p:nvSpPr>
        <p:spPr bwMode="auto">
          <a:xfrm>
            <a:off x="0" y="1646238"/>
            <a:ext cx="9144000" cy="5211762"/>
          </a:xfrm>
          <a:prstGeom prst="rect">
            <a:avLst/>
          </a:prstGeom>
          <a:solidFill>
            <a:schemeClr val="bg1">
              <a:lumMod val="95000"/>
            </a:schemeClr>
          </a:solidFill>
          <a:ln w="9525" algn="ctr">
            <a:solidFill>
              <a:schemeClr val="tx1"/>
            </a:solidFill>
            <a:round/>
            <a:headEnd/>
            <a:tailEnd/>
          </a:ln>
        </p:spPr>
        <p:txBody>
          <a:bodyPr wrap="none"/>
          <a:lstStyle/>
          <a:p>
            <a:pPr algn="ctr"/>
            <a:endParaRPr lang="en-US" sz="2800" b="1" dirty="0">
              <a:solidFill>
                <a:srgbClr val="0070C0"/>
              </a:solidFill>
            </a:endParaRPr>
          </a:p>
          <a:p>
            <a:pPr algn="ctr"/>
            <a:endParaRPr lang="en-US" sz="2800" b="1" dirty="0">
              <a:solidFill>
                <a:srgbClr val="0070C0"/>
              </a:solidFill>
            </a:endParaRPr>
          </a:p>
          <a:p>
            <a:pPr algn="ctr"/>
            <a:r>
              <a:rPr lang="ar-SA" sz="2800" b="1" dirty="0">
                <a:solidFill>
                  <a:srgbClr val="002060"/>
                </a:solidFill>
              </a:rPr>
              <a:t>تنمية مهارات المشاركين من خلال تعريفهم </a:t>
            </a:r>
            <a:r>
              <a:rPr lang="ar-SA" sz="2800" b="1" dirty="0" smtClean="0">
                <a:solidFill>
                  <a:srgbClr val="002060"/>
                </a:solidFill>
              </a:rPr>
              <a:t>بكيفية تأسيس </a:t>
            </a:r>
            <a:r>
              <a:rPr lang="ar-SA" sz="2800" b="1" dirty="0">
                <a:solidFill>
                  <a:srgbClr val="002060"/>
                </a:solidFill>
              </a:rPr>
              <a:t>أنظمة </a:t>
            </a:r>
            <a:r>
              <a:rPr lang="ar-SA" sz="2800" b="1" dirty="0" smtClean="0">
                <a:solidFill>
                  <a:srgbClr val="002060"/>
                </a:solidFill>
              </a:rPr>
              <a:t>الجودة على </a:t>
            </a:r>
          </a:p>
          <a:p>
            <a:pPr algn="ctr"/>
            <a:r>
              <a:rPr lang="ar-SA" sz="2800" b="1" dirty="0" smtClean="0">
                <a:solidFill>
                  <a:srgbClr val="002060"/>
                </a:solidFill>
              </a:rPr>
              <a:t>المستوى المؤسسي </a:t>
            </a:r>
            <a:r>
              <a:rPr lang="ar-SA" sz="2800" b="1" dirty="0">
                <a:solidFill>
                  <a:srgbClr val="002060"/>
                </a:solidFill>
              </a:rPr>
              <a:t>مع </a:t>
            </a:r>
            <a:r>
              <a:rPr lang="ar-SA" sz="2800" b="1" dirty="0" smtClean="0">
                <a:solidFill>
                  <a:srgbClr val="002060"/>
                </a:solidFill>
              </a:rPr>
              <a:t>التركيز على </a:t>
            </a:r>
            <a:r>
              <a:rPr lang="ar-SA" sz="2800" b="1" dirty="0">
                <a:solidFill>
                  <a:srgbClr val="002060"/>
                </a:solidFill>
              </a:rPr>
              <a:t>انشاء نظام الجودة بالكليات والعمادات</a:t>
            </a:r>
            <a:r>
              <a:rPr lang="ar-SA" sz="2800" dirty="0" smtClean="0">
                <a:solidFill>
                  <a:srgbClr val="002060"/>
                </a:solidFill>
              </a:rPr>
              <a:t> .</a:t>
            </a:r>
            <a:endParaRPr lang="en-US" sz="2800" dirty="0">
              <a:solidFill>
                <a:srgbClr val="002060"/>
              </a:solidFill>
            </a:endParaRPr>
          </a:p>
        </p:txBody>
      </p:sp>
      <p:sp>
        <p:nvSpPr>
          <p:cNvPr id="3" name="Slide Number Placeholder 2"/>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3</a:t>
            </a:fld>
            <a:endParaRPr lang="en-GB">
              <a:solidFill>
                <a:prstClr val="black">
                  <a:tint val="75000"/>
                </a:prstClr>
              </a:solidFill>
            </a:endParaRPr>
          </a:p>
        </p:txBody>
      </p:sp>
    </p:spTree>
    <p:extLst>
      <p:ext uri="{BB962C8B-B14F-4D97-AF65-F5344CB8AC3E}">
        <p14:creationId xmlns:p14="http://schemas.microsoft.com/office/powerpoint/2010/main" val="3377211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30</a:t>
            </a:fld>
            <a:endParaRPr lang="en-GB">
              <a:solidFill>
                <a:prstClr val="black">
                  <a:tint val="75000"/>
                </a:prstClr>
              </a:solidFill>
            </a:endParaRPr>
          </a:p>
        </p:txBody>
      </p:sp>
      <p:sp>
        <p:nvSpPr>
          <p:cNvPr id="3" name="Rectangle 2"/>
          <p:cNvSpPr/>
          <p:nvPr/>
        </p:nvSpPr>
        <p:spPr>
          <a:xfrm>
            <a:off x="683568" y="2132856"/>
            <a:ext cx="7130478" cy="769441"/>
          </a:xfrm>
          <a:prstGeom prst="rect">
            <a:avLst/>
          </a:prstGeom>
        </p:spPr>
        <p:txBody>
          <a:bodyPr wrap="none">
            <a:spAutoFit/>
          </a:bodyPr>
          <a:lstStyle/>
          <a:p>
            <a:pPr marL="0" indent="0" algn="ctr">
              <a:buFontTx/>
              <a:buNone/>
              <a:defRPr/>
            </a:pPr>
            <a:r>
              <a:rPr lang="ar-SA" sz="4400" b="1" dirty="0">
                <a:solidFill>
                  <a:srgbClr val="002060"/>
                </a:solidFill>
                <a:cs typeface="PT Bold Heading" pitchFamily="2" charset="-78"/>
              </a:rPr>
              <a:t>وحدات الجودة </a:t>
            </a:r>
            <a:r>
              <a:rPr lang="ar-SA" sz="4400" b="1" dirty="0" smtClean="0">
                <a:solidFill>
                  <a:srgbClr val="002060"/>
                </a:solidFill>
                <a:cs typeface="PT Bold Heading" pitchFamily="2" charset="-78"/>
              </a:rPr>
              <a:t>بالأقسام الأكاديمية </a:t>
            </a:r>
            <a:endParaRPr lang="ar-SA" sz="4400" b="1" dirty="0">
              <a:solidFill>
                <a:srgbClr val="002060"/>
              </a:solidFill>
              <a:cs typeface="PT Bold Heading" pitchFamily="2" charset="-78"/>
            </a:endParaRPr>
          </a:p>
        </p:txBody>
      </p:sp>
    </p:spTree>
    <p:extLst>
      <p:ext uri="{BB962C8B-B14F-4D97-AF65-F5344CB8AC3E}">
        <p14:creationId xmlns:p14="http://schemas.microsoft.com/office/powerpoint/2010/main" val="39739407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2696"/>
            <a:ext cx="7704856" cy="5616625"/>
          </a:xfrm>
        </p:spPr>
        <p:style>
          <a:lnRef idx="2">
            <a:schemeClr val="dk1"/>
          </a:lnRef>
          <a:fillRef idx="1">
            <a:schemeClr val="lt1"/>
          </a:fillRef>
          <a:effectRef idx="0">
            <a:schemeClr val="dk1"/>
          </a:effectRef>
          <a:fontRef idx="minor">
            <a:schemeClr val="dk1"/>
          </a:fontRef>
        </p:style>
        <p:txBody>
          <a:bodyPr/>
          <a:lstStyle/>
          <a:p>
            <a:pPr marL="457200" indent="-457200" algn="r" rtl="1">
              <a:buFont typeface="Wingdings" pitchFamily="2" charset="2"/>
              <a:buChar char="q"/>
            </a:pPr>
            <a:r>
              <a:rPr lang="ar-SA" sz="2800" b="1" dirty="0">
                <a:solidFill>
                  <a:srgbClr val="002060"/>
                </a:solidFill>
                <a:cs typeface="+mn-cs"/>
              </a:rPr>
              <a:t>الهيكل التنظيمي لوحدة الجودة :</a:t>
            </a:r>
            <a:r>
              <a:rPr lang="ar-SA" sz="2800" b="1" dirty="0">
                <a:solidFill>
                  <a:schemeClr val="tx1"/>
                </a:solidFill>
                <a:cs typeface="+mn-cs"/>
              </a:rPr>
              <a:t/>
            </a:r>
            <a:br>
              <a:rPr lang="ar-SA" sz="2800" b="1" dirty="0">
                <a:solidFill>
                  <a:schemeClr val="tx1"/>
                </a:solidFill>
                <a:cs typeface="+mn-cs"/>
              </a:rPr>
            </a:br>
            <a:r>
              <a:rPr lang="ar-SA" sz="2800" b="1" dirty="0" smtClean="0">
                <a:solidFill>
                  <a:schemeClr val="tx1"/>
                </a:solidFill>
                <a:cs typeface="+mn-cs"/>
              </a:rPr>
              <a:t>    الهيكل </a:t>
            </a:r>
            <a:r>
              <a:rPr lang="ar-SA" sz="2800" b="1" dirty="0">
                <a:solidFill>
                  <a:schemeClr val="tx1"/>
                </a:solidFill>
                <a:cs typeface="+mn-cs"/>
              </a:rPr>
              <a:t>التنظيمي  ( منجز أم لا)</a:t>
            </a:r>
            <a:br>
              <a:rPr lang="ar-SA" sz="2800" b="1" dirty="0">
                <a:solidFill>
                  <a:schemeClr val="tx1"/>
                </a:solidFill>
                <a:cs typeface="+mn-cs"/>
              </a:rPr>
            </a:br>
            <a:r>
              <a:rPr lang="ar-SA" sz="2800" b="1" dirty="0" smtClean="0">
                <a:solidFill>
                  <a:schemeClr val="tx1"/>
                </a:solidFill>
                <a:cs typeface="+mn-cs"/>
              </a:rPr>
              <a:t>     اعتماده </a:t>
            </a:r>
            <a:r>
              <a:rPr lang="ar-SA" sz="2800" b="1" dirty="0">
                <a:solidFill>
                  <a:schemeClr val="tx1"/>
                </a:solidFill>
                <a:cs typeface="+mn-cs"/>
              </a:rPr>
              <a:t>من قبل مجلس </a:t>
            </a:r>
            <a:r>
              <a:rPr lang="ar-SA" sz="2800" b="1" dirty="0" smtClean="0">
                <a:solidFill>
                  <a:schemeClr val="tx1"/>
                </a:solidFill>
                <a:cs typeface="+mn-cs"/>
              </a:rPr>
              <a:t>القسم </a:t>
            </a:r>
            <a:r>
              <a:rPr lang="ar-SA" sz="2800" b="1" dirty="0">
                <a:solidFill>
                  <a:schemeClr val="tx1"/>
                </a:solidFill>
                <a:cs typeface="+mn-cs"/>
              </a:rPr>
              <a:t/>
            </a:r>
            <a:br>
              <a:rPr lang="ar-SA" sz="2800" b="1" dirty="0">
                <a:solidFill>
                  <a:schemeClr val="tx1"/>
                </a:solidFill>
                <a:cs typeface="+mn-cs"/>
              </a:rPr>
            </a:br>
            <a:r>
              <a:rPr lang="ar-SA" sz="2800" b="1" dirty="0" smtClean="0">
                <a:solidFill>
                  <a:schemeClr val="tx1"/>
                </a:solidFill>
                <a:cs typeface="+mn-cs"/>
              </a:rPr>
              <a:t>      تاريخ </a:t>
            </a:r>
            <a:r>
              <a:rPr lang="ar-SA" sz="2800" b="1" dirty="0">
                <a:solidFill>
                  <a:schemeClr val="tx1"/>
                </a:solidFill>
                <a:cs typeface="+mn-cs"/>
              </a:rPr>
              <a:t>الاعتماد</a:t>
            </a:r>
            <a:br>
              <a:rPr lang="ar-SA" sz="2800" b="1" dirty="0">
                <a:solidFill>
                  <a:schemeClr val="tx1"/>
                </a:solidFill>
                <a:cs typeface="+mn-cs"/>
              </a:rPr>
            </a:br>
            <a:r>
              <a:rPr lang="ar-SA" sz="2800" b="1" dirty="0">
                <a:solidFill>
                  <a:schemeClr val="tx1"/>
                </a:solidFill>
                <a:cs typeface="+mn-cs"/>
              </a:rPr>
              <a:t/>
            </a:r>
            <a:br>
              <a:rPr lang="ar-SA" sz="2800" b="1" dirty="0">
                <a:solidFill>
                  <a:schemeClr val="tx1"/>
                </a:solidFill>
                <a:cs typeface="+mn-cs"/>
              </a:rPr>
            </a:br>
            <a:r>
              <a:rPr lang="ar-SA" sz="2800" b="1" dirty="0">
                <a:solidFill>
                  <a:srgbClr val="002060"/>
                </a:solidFill>
                <a:cs typeface="+mn-cs"/>
              </a:rPr>
              <a:t>  خطة عمل الوحدة :</a:t>
            </a:r>
            <a:r>
              <a:rPr lang="ar-SA" sz="2800" b="1" dirty="0">
                <a:solidFill>
                  <a:schemeClr val="tx1"/>
                </a:solidFill>
                <a:cs typeface="+mn-cs"/>
              </a:rPr>
              <a:t/>
            </a:r>
            <a:br>
              <a:rPr lang="ar-SA" sz="2800" b="1" dirty="0">
                <a:solidFill>
                  <a:schemeClr val="tx1"/>
                </a:solidFill>
                <a:cs typeface="+mn-cs"/>
              </a:rPr>
            </a:br>
            <a:r>
              <a:rPr lang="ar-SA" sz="2800" b="1" dirty="0" smtClean="0">
                <a:solidFill>
                  <a:schemeClr val="tx1"/>
                </a:solidFill>
                <a:cs typeface="+mn-cs"/>
              </a:rPr>
              <a:t>              موثقة </a:t>
            </a:r>
            <a:r>
              <a:rPr lang="ar-SA" sz="2800" b="1" dirty="0">
                <a:solidFill>
                  <a:schemeClr val="tx1"/>
                </a:solidFill>
                <a:cs typeface="+mn-cs"/>
              </a:rPr>
              <a:t>ومعلنة 	</a:t>
            </a:r>
            <a:br>
              <a:rPr lang="ar-SA" sz="2800" b="1" dirty="0">
                <a:solidFill>
                  <a:schemeClr val="tx1"/>
                </a:solidFill>
                <a:cs typeface="+mn-cs"/>
              </a:rPr>
            </a:br>
            <a:r>
              <a:rPr lang="ar-SA" sz="2800" b="1" dirty="0" smtClean="0">
                <a:solidFill>
                  <a:schemeClr val="tx1"/>
                </a:solidFill>
                <a:cs typeface="+mn-cs"/>
              </a:rPr>
              <a:t>              تاريخ </a:t>
            </a:r>
            <a:r>
              <a:rPr lang="ar-SA" sz="2800" b="1" dirty="0">
                <a:solidFill>
                  <a:schemeClr val="tx1"/>
                </a:solidFill>
                <a:cs typeface="+mn-cs"/>
              </a:rPr>
              <a:t>اعتمادها من مجلس </a:t>
            </a:r>
            <a:r>
              <a:rPr lang="ar-SA" sz="2800" b="1" dirty="0" smtClean="0">
                <a:solidFill>
                  <a:schemeClr val="tx1"/>
                </a:solidFill>
                <a:cs typeface="+mn-cs"/>
              </a:rPr>
              <a:t>القسم</a:t>
            </a:r>
            <a:r>
              <a:rPr lang="ar-SA" sz="2800" b="1" dirty="0">
                <a:solidFill>
                  <a:schemeClr val="tx1"/>
                </a:solidFill>
                <a:cs typeface="+mn-cs"/>
              </a:rPr>
              <a:t/>
            </a:r>
            <a:br>
              <a:rPr lang="ar-SA" sz="2800" b="1" dirty="0">
                <a:solidFill>
                  <a:schemeClr val="tx1"/>
                </a:solidFill>
                <a:cs typeface="+mn-cs"/>
              </a:rPr>
            </a:br>
            <a:r>
              <a:rPr lang="ar-SA" sz="2800" b="1" dirty="0" smtClean="0">
                <a:solidFill>
                  <a:schemeClr val="tx1"/>
                </a:solidFill>
                <a:cs typeface="+mn-cs"/>
              </a:rPr>
              <a:t>              </a:t>
            </a:r>
            <a:r>
              <a:rPr lang="ar-SA" sz="2800" b="1" dirty="0">
                <a:solidFill>
                  <a:schemeClr val="tx1"/>
                </a:solidFill>
                <a:cs typeface="+mn-cs"/>
              </a:rPr>
              <a:t>مدى إنجاز خطة العمل وفقا للتقويم الزمني المعتمد.</a:t>
            </a:r>
            <a:r>
              <a:rPr lang="ar-SA" sz="2800" dirty="0">
                <a:cs typeface="+mn-cs"/>
              </a:rPr>
              <a:t/>
            </a:r>
            <a:br>
              <a:rPr lang="ar-SA" sz="2800" dirty="0">
                <a:cs typeface="+mn-cs"/>
              </a:rPr>
            </a:br>
            <a:endParaRPr lang="ar-SA" sz="2800" dirty="0">
              <a:cs typeface="+mn-cs"/>
            </a:endParaRPr>
          </a:p>
        </p:txBody>
      </p:sp>
    </p:spTree>
    <p:extLst>
      <p:ext uri="{BB962C8B-B14F-4D97-AF65-F5344CB8AC3E}">
        <p14:creationId xmlns:p14="http://schemas.microsoft.com/office/powerpoint/2010/main" val="3683126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7772400" cy="747464"/>
          </a:xfrm>
        </p:spPr>
        <p:txBody>
          <a:bodyPr/>
          <a:lstStyle/>
          <a:p>
            <a:pPr marL="457200" lvl="0" indent="-457200" algn="just">
              <a:spcBef>
                <a:spcPts val="0"/>
              </a:spcBef>
              <a:buClrTx/>
              <a:buFont typeface="Wingdings" pitchFamily="2" charset="2"/>
              <a:buChar char="ü"/>
              <a:defRPr/>
            </a:pPr>
            <a:r>
              <a:rPr lang="ar-SA" sz="2800" b="1" dirty="0">
                <a:solidFill>
                  <a:srgbClr val="002060"/>
                </a:solidFill>
              </a:rPr>
              <a:t>مهام وحدة الجودة في القسم/البرنامج الأكاديمي</a:t>
            </a:r>
            <a:endParaRPr lang="ar-SA" sz="2800" b="1" dirty="0">
              <a:solidFill>
                <a:prstClr val="black"/>
              </a:solidFill>
            </a:endParaRPr>
          </a:p>
        </p:txBody>
      </p:sp>
      <p:sp>
        <p:nvSpPr>
          <p:cNvPr id="3" name="Subtitle 2"/>
          <p:cNvSpPr>
            <a:spLocks noGrp="1"/>
          </p:cNvSpPr>
          <p:nvPr>
            <p:ph type="subTitle" idx="1"/>
          </p:nvPr>
        </p:nvSpPr>
        <p:spPr>
          <a:xfrm>
            <a:off x="179512" y="1268760"/>
            <a:ext cx="8208912" cy="5472608"/>
          </a:xfrm>
        </p:spPr>
        <p:txBody>
          <a:bodyPr>
            <a:normAutofit/>
          </a:bodyPr>
          <a:lstStyle/>
          <a:p>
            <a:pPr marL="457200" marR="0" lvl="0" indent="-457200" algn="just" defTabSz="914400" rtl="1" eaLnBrk="1" fontAlgn="auto" latinLnBrk="0" hangingPunct="1">
              <a:lnSpc>
                <a:spcPct val="100000"/>
              </a:lnSpc>
              <a:spcBef>
                <a:spcPts val="0"/>
              </a:spcBef>
              <a:spcAft>
                <a:spcPts val="0"/>
              </a:spcAft>
              <a:buClrTx/>
              <a:buSzTx/>
              <a:buFont typeface="Wingdings" pitchFamily="2" charset="2"/>
              <a:buChar char="ü"/>
              <a:tabLst/>
              <a:defRPr/>
            </a:pPr>
            <a:r>
              <a:rPr lang="ar-EG" sz="2400" b="1" dirty="0" smtClean="0">
                <a:solidFill>
                  <a:prstClr val="black"/>
                </a:solidFill>
              </a:rPr>
              <a:t>نشر </a:t>
            </a:r>
            <a:r>
              <a:rPr lang="ar-EG" sz="2400" b="1" dirty="0">
                <a:solidFill>
                  <a:prstClr val="black"/>
                </a:solidFill>
              </a:rPr>
              <a:t>ثقافة الجودة بين أعضاء هيئة التدريس </a:t>
            </a:r>
            <a:r>
              <a:rPr lang="ar-EG" sz="2400" b="1" dirty="0" smtClean="0">
                <a:solidFill>
                  <a:prstClr val="black"/>
                </a:solidFill>
              </a:rPr>
              <a:t>والطلاب </a:t>
            </a:r>
            <a:r>
              <a:rPr lang="ar-EG" sz="2400" b="1" dirty="0">
                <a:solidFill>
                  <a:prstClr val="black"/>
                </a:solidFill>
              </a:rPr>
              <a:t>والعاملين </a:t>
            </a:r>
            <a:r>
              <a:rPr lang="ar-EG" sz="2400" b="1" dirty="0" smtClean="0">
                <a:solidFill>
                  <a:prstClr val="black"/>
                </a:solidFill>
              </a:rPr>
              <a:t>ب</a:t>
            </a:r>
            <a:r>
              <a:rPr lang="ar-SA" sz="2400" b="1" dirty="0" smtClean="0">
                <a:solidFill>
                  <a:srgbClr val="002060"/>
                </a:solidFill>
              </a:rPr>
              <a:t>القسم/البرنامج </a:t>
            </a:r>
            <a:r>
              <a:rPr lang="ar-SA" sz="2400" b="1" dirty="0">
                <a:solidFill>
                  <a:srgbClr val="002060"/>
                </a:solidFill>
              </a:rPr>
              <a:t>الأكاديمي</a:t>
            </a:r>
            <a:r>
              <a:rPr lang="ar-EG" sz="2400" b="1" dirty="0" smtClean="0">
                <a:solidFill>
                  <a:prstClr val="black"/>
                </a:solidFill>
              </a:rPr>
              <a:t>.</a:t>
            </a:r>
            <a:endParaRPr lang="en-US" sz="2400" b="1" dirty="0">
              <a:solidFill>
                <a:prstClr val="black"/>
              </a:solidFill>
              <a:cs typeface="Arial" pitchFamily="34" charset="0"/>
            </a:endParaRPr>
          </a:p>
          <a:p>
            <a:pPr marL="457200" marR="0" lvl="0" indent="-457200" algn="just" defTabSz="914400" rtl="1" eaLnBrk="1" fontAlgn="auto" latinLnBrk="0" hangingPunct="1">
              <a:lnSpc>
                <a:spcPct val="100000"/>
              </a:lnSpc>
              <a:spcBef>
                <a:spcPts val="0"/>
              </a:spcBef>
              <a:spcAft>
                <a:spcPts val="0"/>
              </a:spcAft>
              <a:buClrTx/>
              <a:buSzTx/>
              <a:buFont typeface="Wingdings" pitchFamily="2" charset="2"/>
              <a:buChar char="ü"/>
              <a:tabLst/>
              <a:defRPr/>
            </a:pPr>
            <a:r>
              <a:rPr lang="ar-EG" sz="2400" b="1" dirty="0">
                <a:solidFill>
                  <a:srgbClr val="FF0000"/>
                </a:solidFill>
              </a:rPr>
              <a:t>تقويم مستوى الأداء في </a:t>
            </a:r>
            <a:r>
              <a:rPr lang="ar-SA" sz="2400" b="1" dirty="0">
                <a:solidFill>
                  <a:srgbClr val="002060"/>
                </a:solidFill>
              </a:rPr>
              <a:t>القسم/البرنامج الأكاديمي</a:t>
            </a:r>
            <a:r>
              <a:rPr lang="ar-EG" sz="2400" b="1" dirty="0" smtClean="0">
                <a:solidFill>
                  <a:srgbClr val="FF0000"/>
                </a:solidFill>
              </a:rPr>
              <a:t>.</a:t>
            </a:r>
            <a:endParaRPr lang="en-US" sz="2400" b="1" dirty="0">
              <a:solidFill>
                <a:srgbClr val="FF0000"/>
              </a:solidFill>
              <a:cs typeface="Arial" pitchFamily="34" charset="0"/>
            </a:endParaRPr>
          </a:p>
          <a:p>
            <a:pPr marL="457200" marR="0" lvl="0" indent="-457200" algn="just" defTabSz="914400" rtl="1" eaLnBrk="1" fontAlgn="auto" latinLnBrk="0" hangingPunct="1">
              <a:lnSpc>
                <a:spcPct val="100000"/>
              </a:lnSpc>
              <a:spcBef>
                <a:spcPts val="0"/>
              </a:spcBef>
              <a:spcAft>
                <a:spcPts val="0"/>
              </a:spcAft>
              <a:buClrTx/>
              <a:buSzTx/>
              <a:buFont typeface="Wingdings" pitchFamily="2" charset="2"/>
              <a:buChar char="ü"/>
              <a:tabLst/>
              <a:defRPr/>
            </a:pPr>
            <a:r>
              <a:rPr lang="ar-EG" sz="2400" b="1" dirty="0">
                <a:solidFill>
                  <a:prstClr val="black"/>
                </a:solidFill>
              </a:rPr>
              <a:t>العمل على تنفيذ و متابعة التقويم و الاعتماد الأكاديمي.</a:t>
            </a:r>
            <a:endParaRPr lang="en-US" sz="2400" b="1" dirty="0">
              <a:solidFill>
                <a:prstClr val="black"/>
              </a:solidFill>
              <a:cs typeface="Arial" pitchFamily="34" charset="0"/>
            </a:endParaRPr>
          </a:p>
          <a:p>
            <a:pPr marL="457200" marR="0" lvl="0" indent="-457200" algn="just" defTabSz="914400" rtl="1" eaLnBrk="1" fontAlgn="auto" latinLnBrk="0" hangingPunct="1">
              <a:lnSpc>
                <a:spcPct val="100000"/>
              </a:lnSpc>
              <a:spcBef>
                <a:spcPts val="0"/>
              </a:spcBef>
              <a:spcAft>
                <a:spcPts val="0"/>
              </a:spcAft>
              <a:buClrTx/>
              <a:buSzTx/>
              <a:buFont typeface="Wingdings" pitchFamily="2" charset="2"/>
              <a:buChar char="ü"/>
              <a:tabLst/>
              <a:defRPr/>
            </a:pPr>
            <a:r>
              <a:rPr lang="ar-EG" sz="2400" b="1" dirty="0">
                <a:solidFill>
                  <a:srgbClr val="FF0000"/>
                </a:solidFill>
              </a:rPr>
              <a:t>وضع و تنفيذ الخطط الإستراتيجية </a:t>
            </a:r>
            <a:r>
              <a:rPr lang="ar-EG" sz="2400" b="1" dirty="0" smtClean="0">
                <a:solidFill>
                  <a:srgbClr val="FF0000"/>
                </a:solidFill>
              </a:rPr>
              <a:t>ل</a:t>
            </a:r>
            <a:r>
              <a:rPr lang="ar-SA" sz="2400" b="1" dirty="0" smtClean="0">
                <a:solidFill>
                  <a:srgbClr val="002060"/>
                </a:solidFill>
              </a:rPr>
              <a:t>لقسم/البرنامج </a:t>
            </a:r>
            <a:r>
              <a:rPr lang="ar-SA" sz="2400" b="1" dirty="0">
                <a:solidFill>
                  <a:srgbClr val="002060"/>
                </a:solidFill>
              </a:rPr>
              <a:t>الأكاديمي</a:t>
            </a:r>
            <a:r>
              <a:rPr lang="ar-EG" sz="2400" b="1" dirty="0" smtClean="0">
                <a:solidFill>
                  <a:srgbClr val="FF0000"/>
                </a:solidFill>
              </a:rPr>
              <a:t>.</a:t>
            </a:r>
            <a:endParaRPr lang="en-US" sz="2400" b="1" dirty="0">
              <a:solidFill>
                <a:srgbClr val="FF0000"/>
              </a:solidFill>
              <a:cs typeface="Arial" pitchFamily="34" charset="0"/>
            </a:endParaRPr>
          </a:p>
          <a:p>
            <a:pPr marL="457200" marR="0" lvl="0" indent="-457200" algn="just" defTabSz="914400" rtl="1" eaLnBrk="1" fontAlgn="auto" latinLnBrk="0" hangingPunct="1">
              <a:lnSpc>
                <a:spcPct val="100000"/>
              </a:lnSpc>
              <a:spcBef>
                <a:spcPts val="0"/>
              </a:spcBef>
              <a:spcAft>
                <a:spcPts val="0"/>
              </a:spcAft>
              <a:buClrTx/>
              <a:buSzTx/>
              <a:buFont typeface="Wingdings" pitchFamily="2" charset="2"/>
              <a:buChar char="ü"/>
              <a:tabLst/>
              <a:defRPr/>
            </a:pPr>
            <a:r>
              <a:rPr lang="ar-EG" sz="2400" b="1" dirty="0">
                <a:solidFill>
                  <a:prstClr val="black"/>
                </a:solidFill>
              </a:rPr>
              <a:t>تحديد مواطن التحسين الممكنة و اقتراح المشاريع اللازمة لتحقيقها.</a:t>
            </a:r>
            <a:endParaRPr lang="en-US" sz="2400" b="1" dirty="0">
              <a:solidFill>
                <a:prstClr val="black"/>
              </a:solidFill>
              <a:cs typeface="Arial" pitchFamily="34" charset="0"/>
            </a:endParaRPr>
          </a:p>
          <a:p>
            <a:pPr marL="457200" marR="0" lvl="0" indent="-457200" algn="just" defTabSz="914400" rtl="1" eaLnBrk="1" fontAlgn="auto" latinLnBrk="0" hangingPunct="1">
              <a:lnSpc>
                <a:spcPct val="100000"/>
              </a:lnSpc>
              <a:spcBef>
                <a:spcPts val="0"/>
              </a:spcBef>
              <a:spcAft>
                <a:spcPts val="0"/>
              </a:spcAft>
              <a:buClrTx/>
              <a:buSzTx/>
              <a:buFont typeface="Wingdings" pitchFamily="2" charset="2"/>
              <a:buChar char="ü"/>
              <a:tabLst/>
              <a:defRPr/>
            </a:pPr>
            <a:r>
              <a:rPr lang="ar-EG" sz="2400" b="1" dirty="0">
                <a:solidFill>
                  <a:srgbClr val="FF0000"/>
                </a:solidFill>
              </a:rPr>
              <a:t>اقتراح تشكيل فرق العمل في المشاريع التي تقترحها الوحدة.</a:t>
            </a:r>
            <a:endParaRPr lang="en-US" sz="2400" b="1" dirty="0">
              <a:solidFill>
                <a:srgbClr val="FF0000"/>
              </a:solidFill>
              <a:cs typeface="Arial" pitchFamily="34" charset="0"/>
            </a:endParaRPr>
          </a:p>
          <a:p>
            <a:pPr marL="457200" marR="0" lvl="0" indent="-457200" algn="just" defTabSz="914400" rtl="1" eaLnBrk="1" fontAlgn="auto" latinLnBrk="0" hangingPunct="1">
              <a:lnSpc>
                <a:spcPct val="100000"/>
              </a:lnSpc>
              <a:spcBef>
                <a:spcPts val="0"/>
              </a:spcBef>
              <a:spcAft>
                <a:spcPts val="0"/>
              </a:spcAft>
              <a:buClrTx/>
              <a:buSzTx/>
              <a:buFont typeface="Wingdings" pitchFamily="2" charset="2"/>
              <a:buChar char="ü"/>
              <a:tabLst/>
              <a:defRPr/>
            </a:pPr>
            <a:r>
              <a:rPr lang="ar-EG" sz="2400" b="1" dirty="0">
                <a:solidFill>
                  <a:prstClr val="black"/>
                </a:solidFill>
              </a:rPr>
              <a:t>تشجيع العاملين </a:t>
            </a:r>
            <a:r>
              <a:rPr lang="ar-EG" sz="2400" b="1" dirty="0" smtClean="0">
                <a:solidFill>
                  <a:prstClr val="black"/>
                </a:solidFill>
              </a:rPr>
              <a:t>با</a:t>
            </a:r>
            <a:r>
              <a:rPr lang="ar-SA" sz="2400" b="1" dirty="0" smtClean="0">
                <a:solidFill>
                  <a:prstClr val="black"/>
                </a:solidFill>
              </a:rPr>
              <a:t>ل</a:t>
            </a:r>
            <a:r>
              <a:rPr lang="ar-SA" sz="2400" b="1" dirty="0" smtClean="0">
                <a:solidFill>
                  <a:srgbClr val="002060"/>
                </a:solidFill>
              </a:rPr>
              <a:t>قسم/البرنامج </a:t>
            </a:r>
            <a:r>
              <a:rPr lang="ar-SA" sz="2400" b="1" dirty="0">
                <a:solidFill>
                  <a:srgbClr val="002060"/>
                </a:solidFill>
              </a:rPr>
              <a:t>الأكاديمي </a:t>
            </a:r>
            <a:r>
              <a:rPr lang="ar-EG" sz="2400" b="1" dirty="0" smtClean="0">
                <a:solidFill>
                  <a:prstClr val="black"/>
                </a:solidFill>
              </a:rPr>
              <a:t>للمبادرة </a:t>
            </a:r>
            <a:r>
              <a:rPr lang="ar-EG" sz="2400" b="1" dirty="0">
                <a:solidFill>
                  <a:prstClr val="black"/>
                </a:solidFill>
              </a:rPr>
              <a:t>باقتراح المشاريع </a:t>
            </a:r>
            <a:r>
              <a:rPr lang="ar-EG" sz="2400" b="1" dirty="0" smtClean="0">
                <a:solidFill>
                  <a:prstClr val="black"/>
                </a:solidFill>
              </a:rPr>
              <a:t>ومساعدتهم </a:t>
            </a:r>
            <a:r>
              <a:rPr lang="ar-EG" sz="2400" b="1" dirty="0">
                <a:solidFill>
                  <a:prstClr val="black"/>
                </a:solidFill>
              </a:rPr>
              <a:t>في تفعيل تلك الاقتراحات.</a:t>
            </a:r>
            <a:endParaRPr lang="en-US" sz="2400" b="1" dirty="0">
              <a:solidFill>
                <a:prstClr val="black"/>
              </a:solidFill>
              <a:cs typeface="Arial" pitchFamily="34" charset="0"/>
            </a:endParaRPr>
          </a:p>
          <a:p>
            <a:endParaRPr lang="ar-SA" sz="2400" dirty="0"/>
          </a:p>
        </p:txBody>
      </p:sp>
    </p:spTree>
    <p:extLst>
      <p:ext uri="{BB962C8B-B14F-4D97-AF65-F5344CB8AC3E}">
        <p14:creationId xmlns:p14="http://schemas.microsoft.com/office/powerpoint/2010/main" val="8412261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836712"/>
            <a:ext cx="8208912" cy="5688632"/>
          </a:xfrm>
        </p:spPr>
        <p:txBody>
          <a:bodyPr>
            <a:normAutofit/>
          </a:bodyPr>
          <a:lstStyle/>
          <a:p>
            <a:pPr marL="457200" lvl="0" indent="-457200" algn="just" rtl="1" fontAlgn="auto">
              <a:spcBef>
                <a:spcPts val="0"/>
              </a:spcBef>
              <a:spcAft>
                <a:spcPts val="0"/>
              </a:spcAft>
              <a:buFont typeface="Wingdings" pitchFamily="2" charset="2"/>
              <a:buChar char="ü"/>
              <a:defRPr/>
            </a:pPr>
            <a:r>
              <a:rPr lang="ar-EG" sz="2400" b="1" dirty="0">
                <a:solidFill>
                  <a:prstClr val="black"/>
                </a:solidFill>
              </a:rPr>
              <a:t>تقديم التسهيلات اللازمة لجميع فرق العمل القائمة على تطبيق الجودة.</a:t>
            </a:r>
            <a:endParaRPr lang="en-US" sz="2400" b="1" dirty="0">
              <a:solidFill>
                <a:prstClr val="black"/>
              </a:solidFill>
            </a:endParaRPr>
          </a:p>
          <a:p>
            <a:pPr marL="457200" lvl="0" indent="-457200" algn="just" rtl="1" fontAlgn="auto">
              <a:spcBef>
                <a:spcPts val="0"/>
              </a:spcBef>
              <a:spcAft>
                <a:spcPts val="0"/>
              </a:spcAft>
              <a:buFont typeface="Wingdings" pitchFamily="2" charset="2"/>
              <a:buChar char="ü"/>
              <a:defRPr/>
            </a:pPr>
            <a:r>
              <a:rPr lang="ar-EG" sz="2400" b="1" dirty="0">
                <a:solidFill>
                  <a:srgbClr val="FF0000"/>
                </a:solidFill>
              </a:rPr>
              <a:t>توثيق جهود و نتائج التطبيق و الرفع بها لعمادة الجودة</a:t>
            </a:r>
            <a:r>
              <a:rPr lang="ar-EG" sz="2400" b="1" dirty="0">
                <a:solidFill>
                  <a:prstClr val="black"/>
                </a:solidFill>
              </a:rPr>
              <a:t>.</a:t>
            </a:r>
            <a:endParaRPr lang="en-US" sz="2400" b="1" dirty="0">
              <a:solidFill>
                <a:prstClr val="black"/>
              </a:solidFill>
            </a:endParaRPr>
          </a:p>
          <a:p>
            <a:pPr marL="457200" lvl="0" indent="-457200" algn="just" rtl="1" fontAlgn="auto">
              <a:spcBef>
                <a:spcPts val="0"/>
              </a:spcBef>
              <a:spcAft>
                <a:spcPts val="0"/>
              </a:spcAft>
              <a:buFont typeface="Wingdings" pitchFamily="2" charset="2"/>
              <a:buChar char="ü"/>
              <a:defRPr/>
            </a:pPr>
            <a:r>
              <a:rPr lang="ar-EG" sz="2400" b="1" dirty="0">
                <a:solidFill>
                  <a:prstClr val="black"/>
                </a:solidFill>
              </a:rPr>
              <a:t>جمع البيانات </a:t>
            </a:r>
            <a:r>
              <a:rPr lang="ar-EG" sz="2400" b="1" dirty="0" smtClean="0">
                <a:solidFill>
                  <a:prstClr val="black"/>
                </a:solidFill>
              </a:rPr>
              <a:t>والمعلومات </a:t>
            </a:r>
            <a:r>
              <a:rPr lang="ar-EG" sz="2400" b="1" dirty="0">
                <a:solidFill>
                  <a:prstClr val="black"/>
                </a:solidFill>
              </a:rPr>
              <a:t>بشكل مستمر عن أنشطة الجودة في </a:t>
            </a:r>
            <a:r>
              <a:rPr lang="ar-SA" sz="2400" b="1" dirty="0">
                <a:solidFill>
                  <a:srgbClr val="002060"/>
                </a:solidFill>
              </a:rPr>
              <a:t>القسم/البرنامج الأكاديمي</a:t>
            </a:r>
            <a:r>
              <a:rPr lang="ar-EG" sz="2400" b="1" dirty="0" smtClean="0">
                <a:solidFill>
                  <a:prstClr val="black"/>
                </a:solidFill>
              </a:rPr>
              <a:t>.</a:t>
            </a:r>
            <a:endParaRPr lang="en-US" sz="2400" b="1" dirty="0">
              <a:solidFill>
                <a:prstClr val="black"/>
              </a:solidFill>
            </a:endParaRPr>
          </a:p>
          <a:p>
            <a:pPr marL="457200" lvl="0" indent="-457200" algn="just" rtl="1" fontAlgn="auto">
              <a:spcBef>
                <a:spcPts val="0"/>
              </a:spcBef>
              <a:spcAft>
                <a:spcPts val="0"/>
              </a:spcAft>
              <a:buFont typeface="Wingdings" pitchFamily="2" charset="2"/>
              <a:buChar char="ü"/>
              <a:defRPr/>
            </a:pPr>
            <a:r>
              <a:rPr lang="ar-EG" sz="2400" b="1" dirty="0">
                <a:solidFill>
                  <a:srgbClr val="FF0000"/>
                </a:solidFill>
              </a:rPr>
              <a:t>إعداد تقارير دورية عن مستويات الأداء ورضا المستفيدين في كل نشاط.</a:t>
            </a:r>
            <a:endParaRPr lang="en-US" sz="2400" b="1" dirty="0">
              <a:solidFill>
                <a:srgbClr val="FF0000"/>
              </a:solidFill>
            </a:endParaRPr>
          </a:p>
          <a:p>
            <a:pPr marL="457200" lvl="0" indent="-457200" algn="just" rtl="1" fontAlgn="auto">
              <a:spcBef>
                <a:spcPts val="0"/>
              </a:spcBef>
              <a:spcAft>
                <a:spcPts val="0"/>
              </a:spcAft>
              <a:buFont typeface="Wingdings" pitchFamily="2" charset="2"/>
              <a:buChar char="ü"/>
              <a:defRPr/>
            </a:pPr>
            <a:r>
              <a:rPr lang="ar-EG" sz="2400" b="1" dirty="0">
                <a:solidFill>
                  <a:prstClr val="black"/>
                </a:solidFill>
              </a:rPr>
              <a:t>جمع المعلومات الخاصة بالتقارير.</a:t>
            </a:r>
            <a:endParaRPr lang="en-US" sz="2400" b="1" dirty="0">
              <a:solidFill>
                <a:prstClr val="black"/>
              </a:solidFill>
            </a:endParaRPr>
          </a:p>
          <a:p>
            <a:pPr marL="457200" lvl="0" indent="-457200" algn="just" rtl="1" fontAlgn="auto">
              <a:spcBef>
                <a:spcPts val="0"/>
              </a:spcBef>
              <a:spcAft>
                <a:spcPts val="0"/>
              </a:spcAft>
              <a:buFont typeface="Wingdings" pitchFamily="2" charset="2"/>
              <a:buChar char="ü"/>
              <a:defRPr/>
            </a:pPr>
            <a:r>
              <a:rPr lang="ar-EG" sz="2400" b="1" dirty="0">
                <a:solidFill>
                  <a:srgbClr val="FF0000"/>
                </a:solidFill>
              </a:rPr>
              <a:t>مراجعة التقارير قبل عرضها على </a:t>
            </a:r>
            <a:r>
              <a:rPr lang="ar-SA" sz="2400" b="1" dirty="0" smtClean="0">
                <a:solidFill>
                  <a:srgbClr val="FF0000"/>
                </a:solidFill>
              </a:rPr>
              <a:t>رئيس القسم.</a:t>
            </a:r>
            <a:endParaRPr lang="en-US" sz="2400" b="1" dirty="0">
              <a:solidFill>
                <a:srgbClr val="FF0000"/>
              </a:solidFill>
            </a:endParaRPr>
          </a:p>
          <a:p>
            <a:pPr marL="457200" lvl="0" indent="-457200" algn="just" rtl="1" fontAlgn="auto">
              <a:spcBef>
                <a:spcPts val="0"/>
              </a:spcBef>
              <a:spcAft>
                <a:spcPts val="0"/>
              </a:spcAft>
              <a:buFont typeface="Wingdings" pitchFamily="2" charset="2"/>
              <a:buChar char="ü"/>
              <a:defRPr/>
            </a:pPr>
            <a:r>
              <a:rPr lang="ar-EG" sz="2400" b="1" dirty="0">
                <a:solidFill>
                  <a:prstClr val="black"/>
                </a:solidFill>
              </a:rPr>
              <a:t>توزيع التقارير على الجهات المختصة.</a:t>
            </a:r>
            <a:endParaRPr lang="en-US" sz="2400" b="1" dirty="0">
              <a:solidFill>
                <a:prstClr val="black"/>
              </a:solidFill>
            </a:endParaRPr>
          </a:p>
          <a:p>
            <a:pPr marL="457200" lvl="0" indent="-457200" algn="just" rtl="1" fontAlgn="auto">
              <a:spcBef>
                <a:spcPts val="0"/>
              </a:spcBef>
              <a:spcAft>
                <a:spcPts val="0"/>
              </a:spcAft>
              <a:buFont typeface="Wingdings" pitchFamily="2" charset="2"/>
              <a:buChar char="ü"/>
              <a:defRPr/>
            </a:pPr>
            <a:r>
              <a:rPr lang="ar-EG" sz="2400" b="1" dirty="0">
                <a:solidFill>
                  <a:srgbClr val="FF0000"/>
                </a:solidFill>
              </a:rPr>
              <a:t>متابعة </a:t>
            </a:r>
            <a:r>
              <a:rPr lang="ar-EG" sz="2400" b="1" dirty="0" smtClean="0">
                <a:solidFill>
                  <a:srgbClr val="FF0000"/>
                </a:solidFill>
              </a:rPr>
              <a:t>إجراء</a:t>
            </a:r>
            <a:r>
              <a:rPr lang="ar-SA" sz="2400" b="1" dirty="0" smtClean="0">
                <a:solidFill>
                  <a:srgbClr val="FF0000"/>
                </a:solidFill>
              </a:rPr>
              <a:t>ات</a:t>
            </a:r>
            <a:r>
              <a:rPr lang="ar-EG" sz="2400" b="1" dirty="0" smtClean="0">
                <a:solidFill>
                  <a:srgbClr val="FF0000"/>
                </a:solidFill>
              </a:rPr>
              <a:t> </a:t>
            </a:r>
            <a:r>
              <a:rPr lang="ar-EG" sz="2400" b="1" dirty="0">
                <a:solidFill>
                  <a:srgbClr val="FF0000"/>
                </a:solidFill>
              </a:rPr>
              <a:t>جوائز التميز في </a:t>
            </a:r>
            <a:r>
              <a:rPr lang="ar-SA" sz="2400" b="1" dirty="0">
                <a:solidFill>
                  <a:srgbClr val="002060"/>
                </a:solidFill>
              </a:rPr>
              <a:t>القسم/البرنامج الأكاديمي </a:t>
            </a:r>
            <a:endParaRPr lang="ar-SA" sz="2400" b="1" dirty="0" smtClean="0">
              <a:solidFill>
                <a:srgbClr val="002060"/>
              </a:solidFill>
            </a:endParaRPr>
          </a:p>
          <a:p>
            <a:pPr marL="457200" lvl="0" indent="-457200" algn="just" rtl="1" fontAlgn="auto">
              <a:spcBef>
                <a:spcPts val="0"/>
              </a:spcBef>
              <a:spcAft>
                <a:spcPts val="0"/>
              </a:spcAft>
              <a:buFont typeface="Wingdings" pitchFamily="2" charset="2"/>
              <a:buChar char="ü"/>
              <a:defRPr/>
            </a:pPr>
            <a:r>
              <a:rPr lang="ar-EG" sz="2400" b="1" dirty="0" smtClean="0">
                <a:solidFill>
                  <a:prstClr val="black"/>
                </a:solidFill>
              </a:rPr>
              <a:t>القيام </a:t>
            </a:r>
            <a:r>
              <a:rPr lang="ar-EG" sz="2400" b="1" dirty="0">
                <a:solidFill>
                  <a:prstClr val="black"/>
                </a:solidFill>
              </a:rPr>
              <a:t>بالمهام الأخرى التي تكلف بها الوحدة فيما يتعلق بالجودة </a:t>
            </a:r>
            <a:r>
              <a:rPr lang="ar-EG" sz="2400" b="1" dirty="0" smtClean="0">
                <a:solidFill>
                  <a:prstClr val="black"/>
                </a:solidFill>
              </a:rPr>
              <a:t>وتطبيقها</a:t>
            </a:r>
            <a:endParaRPr lang="en-US" sz="2400" b="1" dirty="0">
              <a:solidFill>
                <a:prstClr val="black"/>
              </a:solidFill>
            </a:endParaRPr>
          </a:p>
          <a:p>
            <a:pPr marL="342900" lvl="0" indent="-342900" algn="l">
              <a:buFont typeface="Arial" pitchFamily="34" charset="0"/>
              <a:buChar char="•"/>
              <a:defRPr/>
            </a:pPr>
            <a:endParaRPr lang="en-US" sz="2400" dirty="0">
              <a:solidFill>
                <a:prstClr val="black"/>
              </a:solidFill>
            </a:endParaRPr>
          </a:p>
          <a:p>
            <a:endParaRPr lang="ar-SA" sz="2400" dirty="0"/>
          </a:p>
        </p:txBody>
      </p:sp>
    </p:spTree>
    <p:extLst>
      <p:ext uri="{BB962C8B-B14F-4D97-AF65-F5344CB8AC3E}">
        <p14:creationId xmlns:p14="http://schemas.microsoft.com/office/powerpoint/2010/main" val="2525307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عنوان 1"/>
          <p:cNvSpPr>
            <a:spLocks noGrp="1"/>
          </p:cNvSpPr>
          <p:nvPr>
            <p:ph type="title"/>
          </p:nvPr>
        </p:nvSpPr>
        <p:spPr>
          <a:xfrm>
            <a:off x="457200" y="773113"/>
            <a:ext cx="7643193" cy="1143000"/>
          </a:xfrm>
        </p:spPr>
        <p:txBody>
          <a:bodyPr/>
          <a:lstStyle/>
          <a:p>
            <a:pPr algn="r" eaLnBrk="1" hangingPunct="1"/>
            <a:r>
              <a:rPr lang="ar-SA" sz="2800" b="1" dirty="0" smtClean="0">
                <a:solidFill>
                  <a:srgbClr val="0070C0"/>
                </a:solidFill>
              </a:rPr>
              <a:t>مهام ممثلي الجودة بالبرامج</a:t>
            </a:r>
            <a:endParaRPr lang="en-US" sz="2800" b="1" dirty="0" smtClean="0">
              <a:solidFill>
                <a:srgbClr val="0070C0"/>
              </a:solidFill>
            </a:endParaRPr>
          </a:p>
        </p:txBody>
      </p:sp>
      <p:sp>
        <p:nvSpPr>
          <p:cNvPr id="77827" name="عنصر نائب للمحتوى 2"/>
          <p:cNvSpPr>
            <a:spLocks noGrp="1"/>
          </p:cNvSpPr>
          <p:nvPr>
            <p:ph idx="1"/>
          </p:nvPr>
        </p:nvSpPr>
        <p:spPr>
          <a:xfrm>
            <a:off x="457200" y="1782763"/>
            <a:ext cx="7715200" cy="4525962"/>
          </a:xfrm>
        </p:spPr>
        <p:txBody>
          <a:bodyPr/>
          <a:lstStyle/>
          <a:p>
            <a:pPr algn="r" rtl="1" eaLnBrk="1" hangingPunct="1"/>
            <a:r>
              <a:rPr lang="ar-EG" sz="2400" b="1" dirty="0" smtClean="0"/>
              <a:t>متابعة جميع عمليات الجودة فيما يتعلق بالبرامج:</a:t>
            </a:r>
          </a:p>
          <a:p>
            <a:r>
              <a:rPr lang="ar-SA" sz="2400" b="1" dirty="0"/>
              <a:t>الإشراف على متابعة </a:t>
            </a:r>
            <a:r>
              <a:rPr lang="ar-EG" sz="2400" b="1" dirty="0" smtClean="0"/>
              <a:t>استفتاء آراء الطلاب حول المقررات الدراسية</a:t>
            </a:r>
            <a:r>
              <a:rPr lang="ar-SA" sz="2400" b="1" dirty="0" smtClean="0"/>
              <a:t> والخدمات المساندة.</a:t>
            </a:r>
            <a:endParaRPr lang="ar-EG" sz="2400" b="1" dirty="0" smtClean="0"/>
          </a:p>
          <a:p>
            <a:pPr algn="r" rtl="1" eaLnBrk="1" hangingPunct="1"/>
            <a:r>
              <a:rPr lang="ar-SA" sz="2400" b="1" dirty="0" smtClean="0">
                <a:solidFill>
                  <a:srgbClr val="002060"/>
                </a:solidFill>
              </a:rPr>
              <a:t>الإشراف على </a:t>
            </a:r>
            <a:r>
              <a:rPr lang="ar-EG" sz="2400" b="1" dirty="0" smtClean="0">
                <a:solidFill>
                  <a:srgbClr val="002060"/>
                </a:solidFill>
              </a:rPr>
              <a:t>توصيف البرنامج – توصيف المقررات</a:t>
            </a:r>
            <a:endParaRPr lang="en-US" sz="2400" b="1" dirty="0" smtClean="0">
              <a:solidFill>
                <a:srgbClr val="002060"/>
              </a:solidFill>
            </a:endParaRPr>
          </a:p>
          <a:p>
            <a:pPr algn="r" rtl="1" eaLnBrk="1" hangingPunct="1"/>
            <a:r>
              <a:rPr lang="ar-SA" sz="2400" b="1" dirty="0" smtClean="0">
                <a:solidFill>
                  <a:srgbClr val="002060"/>
                </a:solidFill>
              </a:rPr>
              <a:t>الإشراف على متابعة إعداد </a:t>
            </a:r>
            <a:r>
              <a:rPr lang="ar-EG" sz="2400" b="1" dirty="0" smtClean="0">
                <a:solidFill>
                  <a:srgbClr val="002060"/>
                </a:solidFill>
              </a:rPr>
              <a:t>ملف المقرر</a:t>
            </a:r>
          </a:p>
          <a:p>
            <a:r>
              <a:rPr lang="ar-SA" sz="2400" b="1" dirty="0">
                <a:solidFill>
                  <a:srgbClr val="002060"/>
                </a:solidFill>
              </a:rPr>
              <a:t>الإشراف على متابعة إعداد </a:t>
            </a:r>
            <a:r>
              <a:rPr lang="ar-EG" sz="2400" b="1" dirty="0" smtClean="0">
                <a:solidFill>
                  <a:srgbClr val="002060"/>
                </a:solidFill>
              </a:rPr>
              <a:t>تقارير البرامج والمقررات</a:t>
            </a:r>
          </a:p>
          <a:p>
            <a:r>
              <a:rPr lang="ar-SA" sz="2400" b="1" dirty="0"/>
              <a:t>الإشراف على متابعة إعداد </a:t>
            </a:r>
            <a:r>
              <a:rPr lang="ar-EG" sz="2400" b="1" dirty="0" smtClean="0"/>
              <a:t>الدراسة الذاتية للبرنامج</a:t>
            </a:r>
          </a:p>
          <a:p>
            <a:r>
              <a:rPr lang="ar-SA" sz="2400" b="1" dirty="0"/>
              <a:t>الإشراف على متابعة إعداد </a:t>
            </a:r>
            <a:r>
              <a:rPr lang="ar-EG" sz="2400" b="1" dirty="0" smtClean="0"/>
              <a:t>الأدلة والشواهد والبراهين</a:t>
            </a:r>
            <a:endParaRPr lang="en-US" sz="2400" b="1" dirty="0" smtClean="0"/>
          </a:p>
        </p:txBody>
      </p:sp>
      <p:sp>
        <p:nvSpPr>
          <p:cNvPr id="7" name="عنوان 1"/>
          <p:cNvSpPr txBox="1">
            <a:spLocks/>
          </p:cNvSpPr>
          <p:nvPr/>
        </p:nvSpPr>
        <p:spPr>
          <a:xfrm>
            <a:off x="1835151" y="138113"/>
            <a:ext cx="6265242" cy="914400"/>
          </a:xfrm>
          <a:prstGeom prst="rect">
            <a:avLst/>
          </a:prstGeom>
        </p:spPr>
        <p:txBody>
          <a:bodyPr anchor="ctr">
            <a:normAutofit/>
          </a:bodyPr>
          <a:lstStyle/>
          <a:p>
            <a:pPr algn="r" rtl="1" fontAlgn="auto">
              <a:spcAft>
                <a:spcPts val="0"/>
              </a:spcAft>
              <a:defRPr/>
            </a:pPr>
            <a:r>
              <a:rPr lang="ar-EG" sz="3200" b="1" dirty="0">
                <a:solidFill>
                  <a:srgbClr val="FF0000"/>
                </a:solidFill>
                <a:ea typeface="+mj-ea"/>
                <a:cs typeface="+mj-cs"/>
              </a:rPr>
              <a:t>ضمان الجودة والاعتماد</a:t>
            </a:r>
            <a:endParaRPr lang="en-US" sz="3200" dirty="0">
              <a:latin typeface="+mj-lt"/>
              <a:ea typeface="+mj-ea"/>
              <a:cs typeface="+mj-cs"/>
            </a:endParaRPr>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34</a:t>
            </a:fld>
            <a:endParaRPr lang="en-GB">
              <a:solidFill>
                <a:prstClr val="black">
                  <a:tint val="75000"/>
                </a:prstClr>
              </a:solidFill>
            </a:endParaRPr>
          </a:p>
        </p:txBody>
      </p:sp>
    </p:spTree>
    <p:extLst>
      <p:ext uri="{BB962C8B-B14F-4D97-AF65-F5344CB8AC3E}">
        <p14:creationId xmlns:p14="http://schemas.microsoft.com/office/powerpoint/2010/main" val="902562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700808"/>
            <a:ext cx="7992888" cy="4680520"/>
          </a:xfrm>
        </p:spPr>
        <p:txBody>
          <a:bodyPr/>
          <a:lstStyle/>
          <a:p>
            <a:pPr algn="r" rtl="1" eaLnBrk="1" hangingPunct="1">
              <a:spcBef>
                <a:spcPts val="0"/>
              </a:spcBef>
              <a:spcAft>
                <a:spcPts val="0"/>
              </a:spcAft>
              <a:buFont typeface="Wingdings" pitchFamily="2" charset="2"/>
              <a:buChar char="q"/>
            </a:pPr>
            <a:r>
              <a:rPr lang="ar-SA" sz="2800" b="1" dirty="0" smtClean="0">
                <a:solidFill>
                  <a:srgbClr val="000000"/>
                </a:solidFill>
                <a:latin typeface="Times New Roman"/>
                <a:cs typeface="Times New Roman"/>
              </a:rPr>
              <a:t>مراقبة تطبيقات الجودة في القسم والإشراف على خطط التحسين المستمر.   </a:t>
            </a:r>
            <a:endParaRPr lang="en-US" sz="2800" dirty="0">
              <a:latin typeface="Arial"/>
            </a:endParaRPr>
          </a:p>
          <a:p>
            <a:pPr>
              <a:spcBef>
                <a:spcPts val="0"/>
              </a:spcBef>
              <a:buFont typeface="Wingdings" pitchFamily="2" charset="2"/>
              <a:buChar char="q"/>
            </a:pPr>
            <a:r>
              <a:rPr lang="ar-SA" sz="2400" b="1" dirty="0">
                <a:solidFill>
                  <a:srgbClr val="000000"/>
                </a:solidFill>
                <a:latin typeface="Times New Roman"/>
                <a:cs typeface="Times New Roman"/>
              </a:rPr>
              <a:t>وضع آلية لاستطلاع آراء الطلبة .</a:t>
            </a:r>
          </a:p>
          <a:p>
            <a:pPr>
              <a:spcBef>
                <a:spcPts val="0"/>
              </a:spcBef>
              <a:buFont typeface="Wingdings" pitchFamily="2" charset="2"/>
              <a:buChar char="q"/>
            </a:pPr>
            <a:r>
              <a:rPr lang="ar-SA" sz="2400" b="1" dirty="0">
                <a:solidFill>
                  <a:srgbClr val="000000"/>
                </a:solidFill>
                <a:latin typeface="Times New Roman"/>
                <a:cs typeface="Times New Roman"/>
              </a:rPr>
              <a:t>الإشراف على تجميع بيانات مؤشرات الأداء .</a:t>
            </a:r>
          </a:p>
          <a:p>
            <a:pPr>
              <a:spcBef>
                <a:spcPts val="0"/>
              </a:spcBef>
              <a:buFont typeface="Wingdings" pitchFamily="2" charset="2"/>
              <a:buChar char="q"/>
            </a:pPr>
            <a:r>
              <a:rPr lang="ar-SA" sz="2400" b="1" dirty="0">
                <a:solidFill>
                  <a:srgbClr val="000000"/>
                </a:solidFill>
                <a:latin typeface="Times New Roman"/>
                <a:cs typeface="Times New Roman"/>
              </a:rPr>
              <a:t> </a:t>
            </a:r>
            <a:r>
              <a:rPr lang="ar-SA" sz="2400" b="1" dirty="0">
                <a:solidFill>
                  <a:srgbClr val="002060"/>
                </a:solidFill>
                <a:latin typeface="Times New Roman"/>
                <a:cs typeface="Times New Roman"/>
              </a:rPr>
              <a:t>تحديد آليات المراجعة الداخلية والخارجية وفقاً لسياسة الجامعة.</a:t>
            </a:r>
          </a:p>
          <a:p>
            <a:pPr>
              <a:spcBef>
                <a:spcPts val="0"/>
              </a:spcBef>
              <a:buFont typeface="Wingdings" pitchFamily="2" charset="2"/>
              <a:buChar char="q"/>
            </a:pPr>
            <a:r>
              <a:rPr lang="ar-SA" sz="2400" b="1" dirty="0">
                <a:solidFill>
                  <a:srgbClr val="002060"/>
                </a:solidFill>
                <a:latin typeface="Times New Roman"/>
                <a:cs typeface="Times New Roman"/>
              </a:rPr>
              <a:t>  ترتيبات جمع بيانات المقارنة المرجعية   </a:t>
            </a:r>
            <a:r>
              <a:rPr lang="en-US" sz="2400" b="1" dirty="0">
                <a:solidFill>
                  <a:srgbClr val="002060"/>
                </a:solidFill>
                <a:latin typeface="Times New Roman"/>
                <a:cs typeface="Times New Roman"/>
              </a:rPr>
              <a:t>Benchmarks</a:t>
            </a:r>
            <a:endParaRPr lang="ar-SA" sz="2400" b="1" dirty="0">
              <a:solidFill>
                <a:srgbClr val="002060"/>
              </a:solidFill>
              <a:latin typeface="Times New Roman"/>
              <a:cs typeface="Times New Roman"/>
            </a:endParaRPr>
          </a:p>
          <a:p>
            <a:pPr>
              <a:spcBef>
                <a:spcPts val="0"/>
              </a:spcBef>
              <a:buFont typeface="Wingdings" pitchFamily="2" charset="2"/>
              <a:buChar char="q"/>
            </a:pPr>
            <a:r>
              <a:rPr lang="ar-SA" sz="2400" b="1" dirty="0">
                <a:solidFill>
                  <a:srgbClr val="000000"/>
                </a:solidFill>
                <a:latin typeface="Times New Roman"/>
                <a:cs typeface="Times New Roman"/>
              </a:rPr>
              <a:t>الإشلراف على نظام متابعة تخرج الطلاب .</a:t>
            </a:r>
            <a:endParaRPr lang="en-US" sz="2400" b="1" dirty="0">
              <a:solidFill>
                <a:srgbClr val="000000"/>
              </a:solidFill>
              <a:latin typeface="Times New Roman"/>
              <a:cs typeface="Times New Roman"/>
            </a:endParaRPr>
          </a:p>
          <a:p>
            <a:pPr algn="r"/>
            <a:endParaRPr lang="en-US" dirty="0"/>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35</a:t>
            </a:fld>
            <a:endParaRPr lang="en-GB">
              <a:solidFill>
                <a:prstClr val="black">
                  <a:tint val="75000"/>
                </a:prstClr>
              </a:solidFill>
            </a:endParaRPr>
          </a:p>
        </p:txBody>
      </p:sp>
    </p:spTree>
    <p:extLst>
      <p:ext uri="{BB962C8B-B14F-4D97-AF65-F5344CB8AC3E}">
        <p14:creationId xmlns:p14="http://schemas.microsoft.com/office/powerpoint/2010/main" val="22052767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76200" y="2017713"/>
            <a:ext cx="8153400" cy="3849687"/>
          </a:xfrm>
        </p:spPr>
        <p:txBody>
          <a:bodyPr rtlCol="0">
            <a:normAutofit fontScale="85000" lnSpcReduction="10000"/>
          </a:bodyPr>
          <a:lstStyle/>
          <a:p>
            <a:pPr marL="609600" indent="-609600">
              <a:lnSpc>
                <a:spcPct val="110000"/>
              </a:lnSpc>
              <a:defRPr/>
            </a:pPr>
            <a:r>
              <a:rPr lang="ar-EG" sz="2800" b="1" dirty="0" smtClean="0"/>
              <a:t> التعاون في إعداد </a:t>
            </a:r>
            <a:r>
              <a:rPr lang="ar-SA" sz="2800" b="1" dirty="0" smtClean="0"/>
              <a:t>توصيف  البرنامج </a:t>
            </a:r>
            <a:r>
              <a:rPr lang="ar-SA" sz="2800" b="1" dirty="0"/>
              <a:t>الأكاديمي. </a:t>
            </a:r>
            <a:endParaRPr lang="ar-SA" sz="2800" b="1" dirty="0" smtClean="0"/>
          </a:p>
          <a:p>
            <a:pPr marL="609600" indent="-609600" algn="r" rtl="1" eaLnBrk="1" fontAlgn="auto" hangingPunct="1">
              <a:lnSpc>
                <a:spcPct val="110000"/>
              </a:lnSpc>
              <a:spcAft>
                <a:spcPts val="0"/>
              </a:spcAft>
              <a:defRPr/>
            </a:pPr>
            <a:r>
              <a:rPr lang="ar-SA" sz="2800" b="1" dirty="0" smtClean="0">
                <a:solidFill>
                  <a:srgbClr val="002060"/>
                </a:solidFill>
              </a:rPr>
              <a:t>إعداد توصيف  المقرر الدراسي والتجربة الميدانية. </a:t>
            </a:r>
          </a:p>
          <a:p>
            <a:pPr marL="609600" indent="-609600" algn="r" rtl="1" eaLnBrk="1" fontAlgn="auto" hangingPunct="1">
              <a:lnSpc>
                <a:spcPct val="110000"/>
              </a:lnSpc>
              <a:spcAft>
                <a:spcPts val="0"/>
              </a:spcAft>
              <a:defRPr/>
            </a:pPr>
            <a:r>
              <a:rPr lang="ar-SA" sz="2800" b="1" dirty="0" smtClean="0">
                <a:solidFill>
                  <a:srgbClr val="002060"/>
                </a:solidFill>
              </a:rPr>
              <a:t>إعداد تقارير المقرر الدراسي والتجربة الميدانية.</a:t>
            </a:r>
          </a:p>
          <a:p>
            <a:pPr marL="609600" indent="-609600" algn="r" rtl="1" eaLnBrk="1" fontAlgn="auto" hangingPunct="1">
              <a:lnSpc>
                <a:spcPct val="110000"/>
              </a:lnSpc>
              <a:spcAft>
                <a:spcPts val="0"/>
              </a:spcAft>
              <a:defRPr/>
            </a:pPr>
            <a:r>
              <a:rPr lang="ar-EG" sz="2800" b="1" dirty="0" smtClean="0">
                <a:solidFill>
                  <a:srgbClr val="002060"/>
                </a:solidFill>
              </a:rPr>
              <a:t>التعاون </a:t>
            </a:r>
            <a:r>
              <a:rPr lang="ar-SA" sz="2800" b="1" dirty="0" smtClean="0">
                <a:solidFill>
                  <a:srgbClr val="002060"/>
                </a:solidFill>
              </a:rPr>
              <a:t>في</a:t>
            </a:r>
            <a:r>
              <a:rPr lang="ar-EG" sz="2800" b="1" dirty="0" smtClean="0">
                <a:solidFill>
                  <a:srgbClr val="002060"/>
                </a:solidFill>
              </a:rPr>
              <a:t> إعداد </a:t>
            </a:r>
            <a:r>
              <a:rPr lang="ar-SA" sz="2800" b="1" dirty="0" smtClean="0">
                <a:solidFill>
                  <a:srgbClr val="002060"/>
                </a:solidFill>
              </a:rPr>
              <a:t>تقارير البرنامج الأكاديمي.</a:t>
            </a:r>
            <a:endParaRPr lang="ar-EG" sz="2800" b="1" dirty="0" smtClean="0">
              <a:solidFill>
                <a:srgbClr val="002060"/>
              </a:solidFill>
            </a:endParaRPr>
          </a:p>
          <a:p>
            <a:pPr marL="609600" indent="-609600" algn="r" rtl="1" eaLnBrk="1" fontAlgn="auto" hangingPunct="1">
              <a:lnSpc>
                <a:spcPct val="110000"/>
              </a:lnSpc>
              <a:spcAft>
                <a:spcPts val="0"/>
              </a:spcAft>
              <a:defRPr/>
            </a:pPr>
            <a:r>
              <a:rPr lang="ar-EG" sz="2800" b="1" dirty="0" smtClean="0"/>
              <a:t>المشاركة في أعمال الجودة بالقسم</a:t>
            </a:r>
          </a:p>
          <a:p>
            <a:pPr marL="609600" indent="-609600" algn="r" rtl="1" eaLnBrk="1" fontAlgn="auto" hangingPunct="1">
              <a:lnSpc>
                <a:spcPct val="110000"/>
              </a:lnSpc>
              <a:spcAft>
                <a:spcPts val="0"/>
              </a:spcAft>
              <a:defRPr/>
            </a:pPr>
            <a:r>
              <a:rPr lang="ar-EG" sz="2800" b="1" dirty="0" smtClean="0"/>
              <a:t>دراسة وتحليل آراء الطلاب (استبانة الطلاب في تقويم المقرر والبرنامج)</a:t>
            </a:r>
            <a:endParaRPr lang="ar-SA" sz="2800" b="1" dirty="0" smtClean="0"/>
          </a:p>
          <a:p>
            <a:pPr marL="609600" indent="-609600" algn="r" rtl="1" eaLnBrk="1" fontAlgn="auto" hangingPunct="1">
              <a:lnSpc>
                <a:spcPct val="110000"/>
              </a:lnSpc>
              <a:spcAft>
                <a:spcPts val="0"/>
              </a:spcAft>
              <a:buFont typeface="Wingdings" pitchFamily="2" charset="2"/>
              <a:buNone/>
              <a:defRPr/>
            </a:pPr>
            <a:endParaRPr lang="en-US" sz="2800" b="1" dirty="0" smtClean="0"/>
          </a:p>
          <a:p>
            <a:pPr marL="609600" indent="-609600" algn="ctr" rtl="1" eaLnBrk="1" fontAlgn="auto" hangingPunct="1">
              <a:lnSpc>
                <a:spcPct val="110000"/>
              </a:lnSpc>
              <a:spcAft>
                <a:spcPts val="0"/>
              </a:spcAft>
              <a:buFont typeface="Wingdings" pitchFamily="2" charset="2"/>
              <a:buNone/>
              <a:defRPr/>
            </a:pPr>
            <a:r>
              <a:rPr lang="ar-SA" sz="2800" b="1" dirty="0" smtClean="0"/>
              <a:t>          </a:t>
            </a:r>
          </a:p>
        </p:txBody>
      </p:sp>
      <p:sp>
        <p:nvSpPr>
          <p:cNvPr id="78852" name="Rectangle 4"/>
          <p:cNvSpPr>
            <a:spLocks noChangeArrowheads="1"/>
          </p:cNvSpPr>
          <p:nvPr/>
        </p:nvSpPr>
        <p:spPr bwMode="auto">
          <a:xfrm>
            <a:off x="683569" y="1198563"/>
            <a:ext cx="74888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ar-EG" sz="3600" b="1" dirty="0">
                <a:solidFill>
                  <a:srgbClr val="0070C0"/>
                </a:solidFill>
                <a:latin typeface="Calibri" pitchFamily="34" charset="0"/>
                <a:ea typeface="AL-Mateen"/>
                <a:cs typeface="AL-Mateen"/>
              </a:rPr>
              <a:t> متطلبات الجودة من عضو هيئة التدريس</a:t>
            </a:r>
            <a:endParaRPr lang="en-US" sz="3600" b="1" dirty="0">
              <a:solidFill>
                <a:srgbClr val="0070C0"/>
              </a:solidFill>
              <a:latin typeface="Calibri" pitchFamily="34" charset="0"/>
            </a:endParaRPr>
          </a:p>
        </p:txBody>
      </p:sp>
      <p:sp>
        <p:nvSpPr>
          <p:cNvPr id="6" name="عنوان 1"/>
          <p:cNvSpPr txBox="1">
            <a:spLocks/>
          </p:cNvSpPr>
          <p:nvPr/>
        </p:nvSpPr>
        <p:spPr>
          <a:xfrm>
            <a:off x="1835151" y="414338"/>
            <a:ext cx="6337250" cy="914400"/>
          </a:xfrm>
          <a:prstGeom prst="rect">
            <a:avLst/>
          </a:prstGeom>
        </p:spPr>
        <p:txBody>
          <a:bodyPr anchor="ctr">
            <a:normAutofit/>
          </a:bodyPr>
          <a:lstStyle/>
          <a:p>
            <a:pPr algn="r" rtl="1" fontAlgn="auto">
              <a:spcAft>
                <a:spcPts val="0"/>
              </a:spcAft>
              <a:defRPr/>
            </a:pPr>
            <a:r>
              <a:rPr lang="ar-EG" sz="3200" b="1" dirty="0">
                <a:solidFill>
                  <a:srgbClr val="FF0000"/>
                </a:solidFill>
                <a:ea typeface="+mj-ea"/>
                <a:cs typeface="+mj-cs"/>
              </a:rPr>
              <a:t>ضمان الجودة والاعتماد</a:t>
            </a:r>
            <a:endParaRPr lang="en-US" sz="3200" dirty="0">
              <a:latin typeface="+mj-lt"/>
              <a:ea typeface="+mj-ea"/>
              <a:cs typeface="+mj-cs"/>
            </a:endParaRPr>
          </a:p>
        </p:txBody>
      </p:sp>
      <p:sp>
        <p:nvSpPr>
          <p:cNvPr id="2" name="Slide Number Placeholder 1"/>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36</a:t>
            </a:fld>
            <a:endParaRPr lang="en-GB">
              <a:solidFill>
                <a:prstClr val="black">
                  <a:tint val="75000"/>
                </a:prstClr>
              </a:solidFill>
            </a:endParaRPr>
          </a:p>
        </p:txBody>
      </p:sp>
    </p:spTree>
    <p:extLst>
      <p:ext uri="{BB962C8B-B14F-4D97-AF65-F5344CB8AC3E}">
        <p14:creationId xmlns:p14="http://schemas.microsoft.com/office/powerpoint/2010/main" val="2879046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sz="half" idx="1"/>
          </p:nvPr>
        </p:nvSpPr>
        <p:spPr>
          <a:xfrm>
            <a:off x="0" y="1785938"/>
            <a:ext cx="9144000" cy="5072062"/>
          </a:xfrm>
          <a:solidFill>
            <a:schemeClr val="bg1"/>
          </a:solidFill>
        </p:spPr>
        <p:txBody>
          <a:bodyPr/>
          <a:lstStyle/>
          <a:p>
            <a:pPr rtl="1"/>
            <a:endParaRPr lang="en-US" sz="1200" dirty="0" smtClean="0"/>
          </a:p>
          <a:p>
            <a:pPr algn="ctr">
              <a:buNone/>
            </a:pPr>
            <a:r>
              <a:rPr lang="ar-SA" dirty="0">
                <a:solidFill>
                  <a:srgbClr val="002060"/>
                </a:solidFill>
              </a:rPr>
              <a:t>بالتعاون مع أفراد مجموعتك </a:t>
            </a:r>
          </a:p>
          <a:p>
            <a:pPr marL="0" lvl="0" indent="0" algn="ctr">
              <a:buNone/>
            </a:pPr>
            <a:r>
              <a:rPr lang="ar-SA" dirty="0">
                <a:solidFill>
                  <a:srgbClr val="002060"/>
                </a:solidFill>
              </a:rPr>
              <a:t>ضع تصور لخطة عمل لوحدة الجودة </a:t>
            </a:r>
            <a:r>
              <a:rPr lang="ar-SA" dirty="0" smtClean="0">
                <a:solidFill>
                  <a:srgbClr val="002060"/>
                </a:solidFill>
              </a:rPr>
              <a:t>بكليتك</a:t>
            </a:r>
            <a:endParaRPr lang="ar-SA" b="1" dirty="0" smtClean="0">
              <a:solidFill>
                <a:srgbClr val="002060"/>
              </a:solidFill>
            </a:endParaRPr>
          </a:p>
          <a:p>
            <a:pPr algn="ctr" rtl="1">
              <a:buFontTx/>
              <a:buNone/>
            </a:pPr>
            <a:endParaRPr lang="ar-SA" b="1" dirty="0"/>
          </a:p>
          <a:p>
            <a:pPr algn="ctr" rtl="1">
              <a:buFontTx/>
              <a:buNone/>
            </a:pPr>
            <a:r>
              <a:rPr lang="ar-SA" b="1" dirty="0" smtClean="0"/>
              <a:t>نشاط تدريبي -  تقسيم المتدربين إلى مجموعات</a:t>
            </a:r>
            <a:endParaRPr lang="en-US" sz="1800" dirty="0" smtClean="0"/>
          </a:p>
          <a:p>
            <a:pPr algn="ctr" rtl="1">
              <a:buFontTx/>
              <a:buNone/>
            </a:pPr>
            <a:r>
              <a:rPr lang="ar-SA" b="1" dirty="0" smtClean="0"/>
              <a:t>مدة النشاط :            10 دقيقة </a:t>
            </a:r>
            <a:endParaRPr lang="en-US" sz="1800" dirty="0" smtClean="0"/>
          </a:p>
          <a:p>
            <a:pPr algn="ctr" rtl="1">
              <a:buFontTx/>
              <a:buNone/>
            </a:pPr>
            <a:r>
              <a:rPr lang="ar-SA" b="1" dirty="0" smtClean="0"/>
              <a:t>مدة عرض النتائج:     10 </a:t>
            </a:r>
            <a:r>
              <a:rPr lang="ar-SA" b="1" dirty="0"/>
              <a:t>دقيقة</a:t>
            </a:r>
            <a:r>
              <a:rPr lang="ar-SA" b="1" dirty="0" smtClean="0"/>
              <a:t> </a:t>
            </a:r>
            <a:endParaRPr lang="en-US" sz="1800" dirty="0" smtClean="0"/>
          </a:p>
          <a:p>
            <a:pPr algn="ctr" rtl="1">
              <a:buFontTx/>
              <a:buNone/>
            </a:pPr>
            <a:r>
              <a:rPr lang="ar-SA" dirty="0" smtClean="0"/>
              <a:t>  </a:t>
            </a:r>
          </a:p>
        </p:txBody>
      </p:sp>
      <p:sp>
        <p:nvSpPr>
          <p:cNvPr id="2" name="Slide Number Placeholder 1"/>
          <p:cNvSpPr>
            <a:spLocks noGrp="1"/>
          </p:cNvSpPr>
          <p:nvPr>
            <p:ph type="sldNum" sz="quarter" idx="12"/>
          </p:nvPr>
        </p:nvSpPr>
        <p:spPr/>
        <p:txBody>
          <a:bodyPr/>
          <a:lstStyle/>
          <a:p>
            <a:pPr>
              <a:defRPr/>
            </a:pPr>
            <a:fld id="{AF9E122B-2A37-4E0B-88E7-05D88A4186D2}" type="slidenum">
              <a:rPr lang="en-GB" smtClean="0">
                <a:solidFill>
                  <a:prstClr val="black">
                    <a:tint val="75000"/>
                  </a:prstClr>
                </a:solidFill>
              </a:rPr>
              <a:pPr>
                <a:defRPr/>
              </a:pPr>
              <a:t>37</a:t>
            </a:fld>
            <a:endParaRPr lang="en-GB">
              <a:solidFill>
                <a:prstClr val="black">
                  <a:tint val="75000"/>
                </a:prstClr>
              </a:solidFill>
            </a:endParaRPr>
          </a:p>
        </p:txBody>
      </p:sp>
    </p:spTree>
    <p:extLst>
      <p:ext uri="{BB962C8B-B14F-4D97-AF65-F5344CB8AC3E}">
        <p14:creationId xmlns:p14="http://schemas.microsoft.com/office/powerpoint/2010/main" val="25352701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12776"/>
            <a:ext cx="7772400" cy="1470025"/>
          </a:xfrm>
        </p:spPr>
        <p:txBody>
          <a:bodyPr/>
          <a:lstStyle/>
          <a:p>
            <a:pPr algn="ctr"/>
            <a:r>
              <a:rPr lang="ar-SA" sz="2800" b="1" dirty="0">
                <a:cs typeface="+mn-cs"/>
              </a:rPr>
              <a:t>بالتعاون مع أفراد مجموعتك </a:t>
            </a:r>
            <a:br>
              <a:rPr lang="ar-SA" sz="2800" b="1" dirty="0">
                <a:cs typeface="+mn-cs"/>
              </a:rPr>
            </a:br>
            <a:r>
              <a:rPr lang="ar-SA" sz="2800" b="1" dirty="0" smtClean="0">
                <a:cs typeface="+mn-cs"/>
              </a:rPr>
              <a:t>ماهى العوامل الضرورية </a:t>
            </a:r>
            <a:r>
              <a:rPr lang="ar-SA" sz="2800" b="1" dirty="0">
                <a:cs typeface="+mn-cs"/>
              </a:rPr>
              <a:t>لنجاح مركز ضمان الجودة</a:t>
            </a:r>
            <a:r>
              <a:rPr lang="en-US" sz="2800" dirty="0"/>
              <a:t/>
            </a:r>
            <a:br>
              <a:rPr lang="en-US" sz="2800" dirty="0"/>
            </a:br>
            <a:endParaRPr lang="ar-SA" sz="2800" b="1" dirty="0"/>
          </a:p>
        </p:txBody>
      </p:sp>
      <p:sp>
        <p:nvSpPr>
          <p:cNvPr id="3" name="Subtitle 2"/>
          <p:cNvSpPr>
            <a:spLocks noGrp="1"/>
          </p:cNvSpPr>
          <p:nvPr>
            <p:ph type="subTitle" idx="1"/>
          </p:nvPr>
        </p:nvSpPr>
        <p:spPr>
          <a:xfrm>
            <a:off x="431032" y="2708920"/>
            <a:ext cx="7741368" cy="2711152"/>
          </a:xfrm>
        </p:spPr>
        <p:txBody>
          <a:bodyPr/>
          <a:lstStyle/>
          <a:p>
            <a:pPr rtl="1"/>
            <a:endParaRPr lang="ar-SA" sz="2800" b="1" dirty="0" smtClean="0">
              <a:solidFill>
                <a:schemeClr val="tx1"/>
              </a:solidFill>
            </a:endParaRPr>
          </a:p>
          <a:p>
            <a:pPr algn="ctr" rtl="1"/>
            <a:r>
              <a:rPr lang="ar-SA" sz="2800" b="1" dirty="0" smtClean="0">
                <a:solidFill>
                  <a:schemeClr val="tx1"/>
                </a:solidFill>
              </a:rPr>
              <a:t>نشاط </a:t>
            </a:r>
            <a:r>
              <a:rPr lang="ar-SA" sz="2800" b="1" dirty="0">
                <a:solidFill>
                  <a:schemeClr val="tx1"/>
                </a:solidFill>
              </a:rPr>
              <a:t>تدريبي -  تقسيم المتدربين إلى </a:t>
            </a:r>
            <a:r>
              <a:rPr lang="ar-SA" sz="2800" b="1" dirty="0" smtClean="0">
                <a:solidFill>
                  <a:schemeClr val="tx1"/>
                </a:solidFill>
              </a:rPr>
              <a:t>مجموعات</a:t>
            </a:r>
            <a:endParaRPr lang="en-US" sz="2800" dirty="0">
              <a:solidFill>
                <a:schemeClr val="tx1"/>
              </a:solidFill>
            </a:endParaRPr>
          </a:p>
          <a:p>
            <a:pPr algn="ctr" rtl="1"/>
            <a:r>
              <a:rPr lang="ar-SA" sz="2800" b="1" dirty="0">
                <a:solidFill>
                  <a:schemeClr val="tx1"/>
                </a:solidFill>
              </a:rPr>
              <a:t>مدة النشاط :            </a:t>
            </a:r>
            <a:r>
              <a:rPr lang="ar-SA" sz="2800" b="1" dirty="0" smtClean="0">
                <a:solidFill>
                  <a:schemeClr val="tx1"/>
                </a:solidFill>
              </a:rPr>
              <a:t>10 </a:t>
            </a:r>
            <a:r>
              <a:rPr lang="ar-SA" sz="2800" b="1" dirty="0">
                <a:solidFill>
                  <a:schemeClr val="tx1"/>
                </a:solidFill>
              </a:rPr>
              <a:t>دقيقة </a:t>
            </a:r>
            <a:endParaRPr lang="en-US" sz="2800" dirty="0">
              <a:solidFill>
                <a:schemeClr val="tx1"/>
              </a:solidFill>
            </a:endParaRPr>
          </a:p>
          <a:p>
            <a:pPr algn="ctr" rtl="1"/>
            <a:r>
              <a:rPr lang="ar-SA" sz="2800" b="1" dirty="0">
                <a:solidFill>
                  <a:schemeClr val="tx1"/>
                </a:solidFill>
              </a:rPr>
              <a:t>مدة عرض النتائج:     </a:t>
            </a:r>
            <a:r>
              <a:rPr lang="ar-SA" sz="2800" b="1" dirty="0" smtClean="0">
                <a:solidFill>
                  <a:schemeClr val="tx1"/>
                </a:solidFill>
              </a:rPr>
              <a:t>10 </a:t>
            </a:r>
            <a:r>
              <a:rPr lang="ar-SA" sz="2800" b="1" dirty="0">
                <a:solidFill>
                  <a:schemeClr val="tx1"/>
                </a:solidFill>
              </a:rPr>
              <a:t>دقيقة </a:t>
            </a:r>
            <a:endParaRPr lang="en-US" sz="2800" dirty="0">
              <a:solidFill>
                <a:schemeClr val="tx1"/>
              </a:solidFill>
            </a:endParaRPr>
          </a:p>
          <a:p>
            <a:pPr algn="ctr" rtl="1"/>
            <a:r>
              <a:rPr lang="ar-SA" dirty="0">
                <a:solidFill>
                  <a:schemeClr val="tx1"/>
                </a:solidFill>
              </a:rPr>
              <a:t>  </a:t>
            </a:r>
          </a:p>
          <a:p>
            <a:endParaRPr lang="ar-SA" dirty="0">
              <a:solidFill>
                <a:schemeClr val="tx1"/>
              </a:solidFill>
            </a:endParaRPr>
          </a:p>
        </p:txBody>
      </p:sp>
    </p:spTree>
    <p:extLst>
      <p:ext uri="{BB962C8B-B14F-4D97-AF65-F5344CB8AC3E}">
        <p14:creationId xmlns:p14="http://schemas.microsoft.com/office/powerpoint/2010/main" val="141979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620000" cy="720080"/>
          </a:xfrm>
        </p:spPr>
        <p:txBody>
          <a:bodyPr/>
          <a:lstStyle/>
          <a:p>
            <a:pPr algn="ctr"/>
            <a:r>
              <a:rPr lang="ar-SA" sz="3600" b="1" dirty="0">
                <a:solidFill>
                  <a:schemeClr val="tx1"/>
                </a:solidFill>
                <a:ea typeface="Calibri"/>
                <a:cs typeface="+mn-cs"/>
              </a:rPr>
              <a:t>عوامل نجاح مركز ضمان الجودة</a:t>
            </a:r>
            <a:r>
              <a:rPr lang="en-US" sz="4000" dirty="0">
                <a:ea typeface="Calibri"/>
                <a:cs typeface="Arial"/>
              </a:rPr>
              <a:t/>
            </a:r>
            <a:br>
              <a:rPr lang="en-US" sz="4000" dirty="0">
                <a:ea typeface="Calibri"/>
                <a:cs typeface="Arial"/>
              </a:rPr>
            </a:br>
            <a:endParaRPr lang="ar-SA" dirty="0"/>
          </a:p>
        </p:txBody>
      </p:sp>
      <p:sp>
        <p:nvSpPr>
          <p:cNvPr id="3" name="Content Placeholder 2"/>
          <p:cNvSpPr>
            <a:spLocks noGrp="1"/>
          </p:cNvSpPr>
          <p:nvPr>
            <p:ph idx="1"/>
          </p:nvPr>
        </p:nvSpPr>
        <p:spPr>
          <a:xfrm>
            <a:off x="395536" y="908720"/>
            <a:ext cx="7620000" cy="5400600"/>
          </a:xfrm>
        </p:spPr>
        <p:txBody>
          <a:bodyPr>
            <a:noAutofit/>
          </a:bodyPr>
          <a:lstStyle/>
          <a:p>
            <a:pPr algn="just">
              <a:lnSpc>
                <a:spcPct val="115000"/>
              </a:lnSpc>
            </a:pPr>
            <a:r>
              <a:rPr lang="ar-SA" sz="2400" b="1" dirty="0">
                <a:ea typeface="Calibri"/>
                <a:cs typeface="Simplified Arabic"/>
              </a:rPr>
              <a:t> </a:t>
            </a:r>
            <a:r>
              <a:rPr lang="ar-SA" sz="2400" b="1" dirty="0" smtClean="0">
                <a:solidFill>
                  <a:srgbClr val="002060"/>
                </a:solidFill>
                <a:ea typeface="Calibri"/>
              </a:rPr>
              <a:t>الدعم </a:t>
            </a:r>
            <a:r>
              <a:rPr lang="ar-SA" sz="2400" b="1" dirty="0">
                <a:solidFill>
                  <a:srgbClr val="002060"/>
                </a:solidFill>
                <a:ea typeface="Calibri"/>
              </a:rPr>
              <a:t>المتواصل </a:t>
            </a:r>
            <a:r>
              <a:rPr lang="ar-SA" sz="2400" b="1" dirty="0" smtClean="0">
                <a:solidFill>
                  <a:srgbClr val="002060"/>
                </a:solidFill>
                <a:ea typeface="Calibri"/>
              </a:rPr>
              <a:t>والالتزام </a:t>
            </a:r>
            <a:r>
              <a:rPr lang="ar-SA" sz="2400" b="1" dirty="0">
                <a:solidFill>
                  <a:srgbClr val="002060"/>
                </a:solidFill>
                <a:ea typeface="Calibri"/>
              </a:rPr>
              <a:t>بأهمية تطوير الجودة من قبل الإدارة العليا في </a:t>
            </a:r>
            <a:r>
              <a:rPr lang="ar-SA" sz="2400" b="1" dirty="0" smtClean="0">
                <a:solidFill>
                  <a:srgbClr val="002060"/>
                </a:solidFill>
                <a:ea typeface="Calibri"/>
              </a:rPr>
              <a:t>الجامعة.</a:t>
            </a:r>
          </a:p>
          <a:p>
            <a:pPr indent="-342900" algn="just">
              <a:lnSpc>
                <a:spcPct val="115000"/>
              </a:lnSpc>
              <a:buFont typeface="Wingdings"/>
              <a:buChar char=""/>
            </a:pPr>
            <a:r>
              <a:rPr lang="ar-SA" sz="2400" b="1" dirty="0">
                <a:solidFill>
                  <a:srgbClr val="002060"/>
                </a:solidFill>
              </a:rPr>
              <a:t>المشاركة الشاملة من قبل جميع </a:t>
            </a:r>
            <a:r>
              <a:rPr lang="ar-SA" sz="2400" b="1" dirty="0" smtClean="0">
                <a:solidFill>
                  <a:srgbClr val="002060"/>
                </a:solidFill>
              </a:rPr>
              <a:t>كليات وأقسام وإدارات ووحدات الجامعة في جميع عمليات التخطيط </a:t>
            </a:r>
            <a:r>
              <a:rPr lang="ar-SA" sz="2400" b="1" dirty="0">
                <a:solidFill>
                  <a:srgbClr val="002060"/>
                </a:solidFill>
              </a:rPr>
              <a:t>والتنفيذ والمتابعة لعمليات الجودة وتقديم التقارير اللازمة عن استراتيجيات تطويرها</a:t>
            </a:r>
            <a:r>
              <a:rPr lang="ar-SA" sz="2400" dirty="0">
                <a:solidFill>
                  <a:srgbClr val="002060"/>
                </a:solidFill>
              </a:rPr>
              <a:t>.</a:t>
            </a:r>
            <a:endParaRPr lang="en-US" sz="2400" dirty="0">
              <a:solidFill>
                <a:srgbClr val="002060"/>
              </a:solidFill>
            </a:endParaRPr>
          </a:p>
          <a:p>
            <a:pPr lvl="0" indent="-342900" algn="just">
              <a:lnSpc>
                <a:spcPct val="115000"/>
              </a:lnSpc>
              <a:buFont typeface="Wingdings"/>
              <a:buChar char=""/>
            </a:pPr>
            <a:r>
              <a:rPr lang="ar-SA" sz="2400" b="1" dirty="0" smtClean="0">
                <a:ea typeface="Calibri"/>
              </a:rPr>
              <a:t>وجود </a:t>
            </a:r>
            <a:r>
              <a:rPr lang="ar-SA" sz="2400" b="1" dirty="0">
                <a:ea typeface="Calibri"/>
              </a:rPr>
              <a:t>طاقم عمل للمركز ذو معرفة جيدة بعمليات ضمان الجودة والقدرة على القيادة الفاعلة</a:t>
            </a:r>
            <a:r>
              <a:rPr lang="ar-SA" sz="2400" dirty="0">
                <a:ea typeface="Calibri"/>
              </a:rPr>
              <a:t>. </a:t>
            </a:r>
            <a:endParaRPr lang="en-US" sz="2400" dirty="0">
              <a:ea typeface="Calibri"/>
            </a:endParaRPr>
          </a:p>
          <a:p>
            <a:pPr lvl="0" indent="-342900" algn="just">
              <a:lnSpc>
                <a:spcPct val="115000"/>
              </a:lnSpc>
              <a:buFont typeface="Wingdings"/>
              <a:buChar char=""/>
            </a:pPr>
            <a:r>
              <a:rPr lang="ar-SA" sz="2400" b="1" dirty="0">
                <a:solidFill>
                  <a:srgbClr val="002060"/>
                </a:solidFill>
                <a:ea typeface="Calibri"/>
              </a:rPr>
              <a:t>توفر بيئة مؤسسية من شأنها الرقي بالإبداع والتسامح مع الأخطاء وتقدير الإنجازات المتميزة</a:t>
            </a:r>
            <a:endParaRPr lang="en-US" sz="2400" dirty="0">
              <a:solidFill>
                <a:srgbClr val="002060"/>
              </a:solidFill>
              <a:ea typeface="Calibri"/>
            </a:endParaRPr>
          </a:p>
          <a:p>
            <a:pPr lvl="0" indent="-342900" algn="just">
              <a:lnSpc>
                <a:spcPct val="115000"/>
              </a:lnSpc>
              <a:buFont typeface="Wingdings"/>
              <a:buChar char=""/>
            </a:pPr>
            <a:r>
              <a:rPr lang="ar-SA" sz="2400" b="1" dirty="0">
                <a:solidFill>
                  <a:srgbClr val="002060"/>
                </a:solidFill>
                <a:ea typeface="Calibri"/>
              </a:rPr>
              <a:t>الالتزام الشامل من المؤسسة التعليمية بتحقيق التميز والتفوق، والمشاركة بالمبادرات التي تحقق هذا التميز</a:t>
            </a:r>
            <a:endParaRPr lang="en-US" sz="2400" dirty="0">
              <a:solidFill>
                <a:srgbClr val="002060"/>
              </a:solidFill>
              <a:ea typeface="Calibri"/>
            </a:endParaRPr>
          </a:p>
          <a:p>
            <a:endParaRPr lang="ar-SA" sz="2400" dirty="0"/>
          </a:p>
        </p:txBody>
      </p:sp>
      <p:sp>
        <p:nvSpPr>
          <p:cNvPr id="4" name="Slide Number Placeholder 3"/>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39</a:t>
            </a:fld>
            <a:endParaRPr lang="en-GB">
              <a:solidFill>
                <a:prstClr val="black">
                  <a:tint val="75000"/>
                </a:prstClr>
              </a:solidFill>
            </a:endParaRPr>
          </a:p>
        </p:txBody>
      </p:sp>
    </p:spTree>
    <p:extLst>
      <p:ext uri="{BB962C8B-B14F-4D97-AF65-F5344CB8AC3E}">
        <p14:creationId xmlns:p14="http://schemas.microsoft.com/office/powerpoint/2010/main" val="3123598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40768"/>
            <a:ext cx="7620000" cy="3960440"/>
          </a:xfrm>
        </p:spPr>
        <p:txBody>
          <a:bodyPr/>
          <a:lstStyle/>
          <a:p>
            <a:pPr algn="ctr"/>
            <a:r>
              <a:rPr lang="ar-SA" b="1" dirty="0" smtClean="0">
                <a:solidFill>
                  <a:schemeClr val="tx1"/>
                </a:solidFill>
                <a:cs typeface="+mn-cs"/>
              </a:rPr>
              <a:t>ما هو نظام الجودة الداخلي؟ </a:t>
            </a:r>
            <a:br>
              <a:rPr lang="ar-SA" b="1" dirty="0" smtClean="0">
                <a:solidFill>
                  <a:schemeClr val="tx1"/>
                </a:solidFill>
                <a:cs typeface="+mn-cs"/>
              </a:rPr>
            </a:br>
            <a:r>
              <a:rPr lang="en-US" b="1" dirty="0" smtClean="0">
                <a:solidFill>
                  <a:schemeClr val="tx1"/>
                </a:solidFill>
                <a:cs typeface="+mn-cs"/>
              </a:rPr>
              <a:t>Internal Quality System</a:t>
            </a:r>
            <a:endParaRPr lang="ar-SA" b="1" dirty="0">
              <a:solidFill>
                <a:schemeClr val="tx1"/>
              </a:solidFill>
              <a:cs typeface="+mn-cs"/>
            </a:endParaRPr>
          </a:p>
        </p:txBody>
      </p:sp>
      <p:sp>
        <p:nvSpPr>
          <p:cNvPr id="3" name="Slide Number Placeholder 2"/>
          <p:cNvSpPr>
            <a:spLocks noGrp="1"/>
          </p:cNvSpPr>
          <p:nvPr>
            <p:ph type="sldNum" sz="quarter" idx="12"/>
          </p:nvPr>
        </p:nvSpPr>
        <p:spPr/>
        <p:txBody>
          <a:bodyPr/>
          <a:lstStyle/>
          <a:p>
            <a:pPr>
              <a:defRPr/>
            </a:pPr>
            <a:fld id="{9B5E880E-9C36-49FD-B336-5011C8427BEE}" type="slidenum">
              <a:rPr lang="en-GB" smtClean="0">
                <a:solidFill>
                  <a:prstClr val="black">
                    <a:tint val="75000"/>
                  </a:prstClr>
                </a:solidFill>
              </a:rPr>
              <a:pPr>
                <a:defRPr/>
              </a:pPr>
              <a:t>4</a:t>
            </a:fld>
            <a:endParaRPr lang="en-GB">
              <a:solidFill>
                <a:prstClr val="black">
                  <a:tint val="75000"/>
                </a:prstClr>
              </a:solidFill>
            </a:endParaRPr>
          </a:p>
        </p:txBody>
      </p:sp>
    </p:spTree>
    <p:extLst>
      <p:ext uri="{BB962C8B-B14F-4D97-AF65-F5344CB8AC3E}">
        <p14:creationId xmlns:p14="http://schemas.microsoft.com/office/powerpoint/2010/main" val="19891027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620000" cy="4752528"/>
          </a:xfrm>
        </p:spPr>
        <p:txBody>
          <a:bodyPr>
            <a:normAutofit/>
          </a:bodyPr>
          <a:lstStyle/>
          <a:p>
            <a:pPr lvl="0"/>
            <a:r>
              <a:rPr lang="ar-SA" sz="2400" b="1" dirty="0"/>
              <a:t>المشاركة الشاملة من قبل جميع أقسام المؤسسة التعليمية ووحداتها في التخطيط والتنفيذ والمتابعة لعمليات الجودة وتقديم التقارير اللازمة عن استراتيجيات تطويرها</a:t>
            </a:r>
            <a:r>
              <a:rPr lang="ar-SA" sz="2400" dirty="0"/>
              <a:t>.</a:t>
            </a:r>
            <a:endParaRPr lang="en-US" sz="2400" dirty="0"/>
          </a:p>
          <a:p>
            <a:pPr lvl="0"/>
            <a:r>
              <a:rPr lang="ar-SA" sz="2400" b="1" dirty="0">
                <a:solidFill>
                  <a:srgbClr val="002060"/>
                </a:solidFill>
              </a:rPr>
              <a:t>انفتاح طاقم العمل في المركز على زملائهم من العاملين في المؤسسة التعليمية وغيرهم من المستفيدين من أنشطتها وتقبل ما يقدمونه من تغذية راجعة حول أداء المركز</a:t>
            </a:r>
            <a:r>
              <a:rPr lang="ar-SA" sz="2400" dirty="0">
                <a:solidFill>
                  <a:srgbClr val="002060"/>
                </a:solidFill>
              </a:rPr>
              <a:t>.</a:t>
            </a:r>
            <a:endParaRPr lang="en-US" sz="2400" dirty="0">
              <a:solidFill>
                <a:srgbClr val="002060"/>
              </a:solidFill>
            </a:endParaRPr>
          </a:p>
          <a:p>
            <a:pPr lvl="0"/>
            <a:r>
              <a:rPr lang="ar-SA" sz="2400" b="1" dirty="0"/>
              <a:t>عمل طاقم المركز بروح الفريق لتحسين الجودة. ووجود رغبة لدى طاقم العمل في المركز في تطوير مهاراتهم الذاتية والاشتراك في وضع استراتيجية للمؤسسة من أجل التطوير</a:t>
            </a:r>
            <a:r>
              <a:rPr lang="ar-SA" sz="2400" dirty="0"/>
              <a:t>. </a:t>
            </a:r>
            <a:endParaRPr lang="en-US" sz="2400" dirty="0"/>
          </a:p>
          <a:p>
            <a:pPr lvl="0"/>
            <a:r>
              <a:rPr lang="ar-SA" sz="2400" b="1" dirty="0" smtClean="0">
                <a:solidFill>
                  <a:srgbClr val="002060"/>
                </a:solidFill>
              </a:rPr>
              <a:t>إعداد أدلة </a:t>
            </a:r>
            <a:r>
              <a:rPr lang="ar-SA" sz="2400" b="1" dirty="0">
                <a:solidFill>
                  <a:srgbClr val="002060"/>
                </a:solidFill>
              </a:rPr>
              <a:t>إرشادية عملية </a:t>
            </a:r>
            <a:r>
              <a:rPr lang="ar-SA" sz="2400" b="1" dirty="0" smtClean="0">
                <a:solidFill>
                  <a:srgbClr val="002060"/>
                </a:solidFill>
              </a:rPr>
              <a:t>لجميع السياسات والإجراءات داخل الجامعة.</a:t>
            </a:r>
          </a:p>
          <a:p>
            <a:pPr lvl="0"/>
            <a:r>
              <a:rPr lang="ar-SA" sz="2400" b="1" dirty="0" smtClean="0">
                <a:solidFill>
                  <a:srgbClr val="002060"/>
                </a:solidFill>
              </a:rPr>
              <a:t>بناء قاعدة </a:t>
            </a:r>
            <a:r>
              <a:rPr lang="ar-SA" sz="2400" b="1" dirty="0">
                <a:solidFill>
                  <a:srgbClr val="002060"/>
                </a:solidFill>
              </a:rPr>
              <a:t>معلومات وبيانات </a:t>
            </a:r>
            <a:r>
              <a:rPr lang="ar-SA" sz="2400" b="1" dirty="0" smtClean="0">
                <a:solidFill>
                  <a:srgbClr val="002060"/>
                </a:solidFill>
              </a:rPr>
              <a:t>إحصائية متكاملة. </a:t>
            </a:r>
            <a:endParaRPr lang="ar-SA" sz="2400" dirty="0">
              <a:solidFill>
                <a:srgbClr val="002060"/>
              </a:solidFill>
            </a:endParaRPr>
          </a:p>
        </p:txBody>
      </p:sp>
      <p:sp>
        <p:nvSpPr>
          <p:cNvPr id="4" name="Slide Number Placeholder 3"/>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40</a:t>
            </a:fld>
            <a:endParaRPr lang="en-GB">
              <a:solidFill>
                <a:prstClr val="black">
                  <a:tint val="75000"/>
                </a:prstClr>
              </a:solidFill>
            </a:endParaRPr>
          </a:p>
        </p:txBody>
      </p:sp>
    </p:spTree>
    <p:extLst>
      <p:ext uri="{BB962C8B-B14F-4D97-AF65-F5344CB8AC3E}">
        <p14:creationId xmlns:p14="http://schemas.microsoft.com/office/powerpoint/2010/main" val="37721166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620000" cy="5492080"/>
          </a:xfrm>
        </p:spPr>
        <p:txBody>
          <a:bodyPr>
            <a:normAutofit fontScale="92500" lnSpcReduction="10000"/>
          </a:bodyPr>
          <a:lstStyle/>
          <a:p>
            <a:pPr lvl="0"/>
            <a:r>
              <a:rPr lang="ar-SA" sz="2400" b="1" dirty="0">
                <a:solidFill>
                  <a:srgbClr val="002060"/>
                </a:solidFill>
              </a:rPr>
              <a:t>الالتزام الشامل من قبل المؤسسة التعليمية بعمليات التقويم المبنية على الأدلة والبراهين وذلك باستخدام مؤشرات الأداء المحددة مسبقاً والمعايير الخارجية لأداء الجودة، والتحقق المستقل من صحة البراهين والاستنتاجات</a:t>
            </a:r>
            <a:r>
              <a:rPr lang="ar-SA" sz="2400" dirty="0">
                <a:solidFill>
                  <a:srgbClr val="002060"/>
                </a:solidFill>
              </a:rPr>
              <a:t>.</a:t>
            </a:r>
            <a:endParaRPr lang="en-US" sz="2400" dirty="0">
              <a:solidFill>
                <a:srgbClr val="002060"/>
              </a:solidFill>
            </a:endParaRPr>
          </a:p>
          <a:p>
            <a:pPr lvl="0"/>
            <a:r>
              <a:rPr lang="ar-SA" sz="2400" b="1" dirty="0">
                <a:solidFill>
                  <a:srgbClr val="002060"/>
                </a:solidFill>
              </a:rPr>
              <a:t>العمل على أن تكون عملية ضمان الجودة عنصرا </a:t>
            </a:r>
            <a:r>
              <a:rPr lang="ar-SA" sz="2400" b="1" dirty="0" smtClean="0">
                <a:solidFill>
                  <a:srgbClr val="002060"/>
                </a:solidFill>
              </a:rPr>
              <a:t>أساسا </a:t>
            </a:r>
            <a:r>
              <a:rPr lang="ar-SA" sz="2400" b="1" dirty="0">
                <a:solidFill>
                  <a:srgbClr val="002060"/>
                </a:solidFill>
              </a:rPr>
              <a:t>من عناصر إدارة المؤسسة التعليمية</a:t>
            </a:r>
            <a:r>
              <a:rPr lang="ar-SA" sz="2400" dirty="0">
                <a:solidFill>
                  <a:srgbClr val="002060"/>
                </a:solidFill>
              </a:rPr>
              <a:t>.</a:t>
            </a:r>
            <a:endParaRPr lang="en-US" sz="2400" dirty="0">
              <a:solidFill>
                <a:srgbClr val="002060"/>
              </a:solidFill>
            </a:endParaRPr>
          </a:p>
          <a:p>
            <a:pPr lvl="0"/>
            <a:r>
              <a:rPr lang="ar-SA" sz="2400" b="1" dirty="0"/>
              <a:t>تخصيص ميزانية كافية لدعم مشاريع ومبادرات ضمان الجودة في المؤسسة التعليمية</a:t>
            </a:r>
            <a:endParaRPr lang="en-US" sz="2400" dirty="0"/>
          </a:p>
          <a:p>
            <a:pPr lvl="0"/>
            <a:r>
              <a:rPr lang="ar-SA" sz="2400" b="1" dirty="0"/>
              <a:t>عدم استثناء أي جزء من الجامعة عن إجراءات ضمان الجودة كالفروع خارج المدينة الجامعية أو شطر الطالبات</a:t>
            </a:r>
            <a:r>
              <a:rPr lang="ar-SA" sz="2400" b="1" dirty="0" smtClean="0"/>
              <a:t>.</a:t>
            </a:r>
          </a:p>
          <a:p>
            <a:pPr lvl="0"/>
            <a:r>
              <a:rPr lang="ar-SA" sz="2400" b="1" dirty="0" smtClean="0">
                <a:solidFill>
                  <a:srgbClr val="002060"/>
                </a:solidFill>
              </a:rPr>
              <a:t>تحفيز العاملين وتقدير انجازاتهم.</a:t>
            </a:r>
          </a:p>
          <a:p>
            <a:r>
              <a:rPr lang="ar-SA" sz="2400" b="1" dirty="0" smtClean="0">
                <a:solidFill>
                  <a:srgbClr val="002060"/>
                </a:solidFill>
              </a:rPr>
              <a:t>اعتماد </a:t>
            </a:r>
            <a:r>
              <a:rPr lang="ar-SA" sz="2400" b="1" dirty="0">
                <a:solidFill>
                  <a:srgbClr val="002060"/>
                </a:solidFill>
              </a:rPr>
              <a:t>العمل بالوسائل التي تقوم على البحث </a:t>
            </a:r>
            <a:r>
              <a:rPr lang="ar-SA" sz="2400" b="1" dirty="0" smtClean="0">
                <a:solidFill>
                  <a:srgbClr val="002060"/>
                </a:solidFill>
              </a:rPr>
              <a:t>العلمي. </a:t>
            </a:r>
          </a:p>
          <a:p>
            <a:r>
              <a:rPr lang="ar-SA" sz="2400" b="1" dirty="0" smtClean="0">
                <a:solidFill>
                  <a:srgbClr val="002060"/>
                </a:solidFill>
              </a:rPr>
              <a:t>دراسة </a:t>
            </a:r>
            <a:r>
              <a:rPr lang="ar-SA" sz="2400" b="1" dirty="0">
                <a:solidFill>
                  <a:srgbClr val="002060"/>
                </a:solidFill>
              </a:rPr>
              <a:t>تجارب الآخرين والإفادة منها بما يتناسب مع </a:t>
            </a:r>
            <a:r>
              <a:rPr lang="ar-SA" sz="2400" b="1" dirty="0" smtClean="0">
                <a:solidFill>
                  <a:srgbClr val="002060"/>
                </a:solidFill>
              </a:rPr>
              <a:t>واقع الجامعة في مجال تطبيقات ضمان الجودة. </a:t>
            </a:r>
            <a:endParaRPr lang="en-US" sz="2400" dirty="0">
              <a:solidFill>
                <a:srgbClr val="002060"/>
              </a:solidFill>
            </a:endParaRPr>
          </a:p>
          <a:p>
            <a:pPr marL="114300" lvl="0" indent="0">
              <a:buNone/>
            </a:pPr>
            <a:r>
              <a:rPr lang="ar-SA" sz="2400" dirty="0"/>
              <a:t/>
            </a:r>
            <a:br>
              <a:rPr lang="ar-SA" sz="2400" dirty="0"/>
            </a:br>
            <a:endParaRPr lang="ar-SA" dirty="0"/>
          </a:p>
        </p:txBody>
      </p:sp>
      <p:sp>
        <p:nvSpPr>
          <p:cNvPr id="4" name="Slide Number Placeholder 3"/>
          <p:cNvSpPr>
            <a:spLocks noGrp="1"/>
          </p:cNvSpPr>
          <p:nvPr>
            <p:ph type="sldNum" sz="quarter" idx="12"/>
          </p:nvPr>
        </p:nvSpPr>
        <p:spPr/>
        <p:txBody>
          <a:bodyPr/>
          <a:lstStyle/>
          <a:p>
            <a:pPr>
              <a:defRPr/>
            </a:pPr>
            <a:fld id="{5237CC60-5364-468C-BDB9-F8F72085F428}" type="slidenum">
              <a:rPr lang="en-GB" smtClean="0">
                <a:solidFill>
                  <a:prstClr val="black">
                    <a:tint val="75000"/>
                  </a:prstClr>
                </a:solidFill>
              </a:rPr>
              <a:pPr>
                <a:defRPr/>
              </a:pPr>
              <a:t>41</a:t>
            </a:fld>
            <a:endParaRPr lang="en-GB">
              <a:solidFill>
                <a:prstClr val="black">
                  <a:tint val="75000"/>
                </a:prstClr>
              </a:solidFill>
            </a:endParaRPr>
          </a:p>
        </p:txBody>
      </p:sp>
    </p:spTree>
    <p:extLst>
      <p:ext uri="{BB962C8B-B14F-4D97-AF65-F5344CB8AC3E}">
        <p14:creationId xmlns:p14="http://schemas.microsoft.com/office/powerpoint/2010/main" val="7436704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WordArt 3"/>
          <p:cNvSpPr>
            <a:spLocks noChangeArrowheads="1" noChangeShapeType="1" noTextEdit="1"/>
          </p:cNvSpPr>
          <p:nvPr/>
        </p:nvSpPr>
        <p:spPr bwMode="auto">
          <a:xfrm>
            <a:off x="1475656" y="2132856"/>
            <a:ext cx="6192688" cy="2088232"/>
          </a:xfrm>
          <a:prstGeom prst="rect">
            <a:avLst/>
          </a:prstGeom>
        </p:spPr>
        <p:txBody>
          <a:bodyPr wrap="none" fromWordArt="1">
            <a:prstTxWarp prst="textInflate">
              <a:avLst>
                <a:gd name="adj" fmla="val 13634"/>
              </a:avLst>
            </a:prstTxWarp>
          </a:bodyPr>
          <a:lstStyle/>
          <a:p>
            <a:r>
              <a:rPr lang="ar-SA" sz="6000" kern="10" dirty="0" smtClean="0">
                <a:ln w="12700">
                  <a:solidFill>
                    <a:srgbClr val="EAEAEA"/>
                  </a:solidFill>
                  <a:round/>
                  <a:headEnd/>
                  <a:tailEnd/>
                </a:ln>
                <a:solidFill>
                  <a:schemeClr val="tx1">
                    <a:lumMod val="85000"/>
                    <a:lumOff val="15000"/>
                  </a:schemeClr>
                </a:solidFill>
                <a:latin typeface="Arial"/>
                <a:cs typeface="DecoType Thuluth" pitchFamily="2" charset="-78"/>
              </a:rPr>
              <a:t>شكرا لمشاركتكم</a:t>
            </a:r>
            <a:endParaRPr lang="ar-SA" sz="6000" kern="10" dirty="0">
              <a:ln w="12700">
                <a:solidFill>
                  <a:srgbClr val="EAEAEA"/>
                </a:solidFill>
                <a:round/>
                <a:headEnd/>
                <a:tailEnd/>
              </a:ln>
              <a:solidFill>
                <a:schemeClr val="tx1">
                  <a:lumMod val="85000"/>
                  <a:lumOff val="15000"/>
                </a:schemeClr>
              </a:solidFill>
              <a:latin typeface="Arial"/>
              <a:cs typeface="DecoType Thuluth" pitchFamily="2" charset="-78"/>
            </a:endParaRPr>
          </a:p>
        </p:txBody>
      </p:sp>
      <p:sp>
        <p:nvSpPr>
          <p:cNvPr id="2" name="Slide Number Placeholder 1"/>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42</a:t>
            </a:fld>
            <a:endParaRPr lang="en-GB">
              <a:solidFill>
                <a:prstClr val="black">
                  <a:tint val="75000"/>
                </a:prstClr>
              </a:solidFill>
            </a:endParaRPr>
          </a:p>
        </p:txBody>
      </p:sp>
    </p:spTree>
    <p:extLst>
      <p:ext uri="{BB962C8B-B14F-4D97-AF65-F5344CB8AC3E}">
        <p14:creationId xmlns:p14="http://schemas.microsoft.com/office/powerpoint/2010/main" val="32663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7267"/>
                                        </p:tgtEl>
                                        <p:attrNameLst>
                                          <p:attrName>style.visibility</p:attrName>
                                        </p:attrNameLst>
                                      </p:cBhvr>
                                      <p:to>
                                        <p:strVal val="visible"/>
                                      </p:to>
                                    </p:set>
                                    <p:animEffect transition="in" filter="wheel(4)">
                                      <p:cBhvr>
                                        <p:cTn id="7" dur="2000"/>
                                        <p:tgtEl>
                                          <p:spTgt spid="267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7772400" cy="792088"/>
          </a:xfrm>
        </p:spPr>
        <p:txBody>
          <a:bodyPr/>
          <a:lstStyle/>
          <a:p>
            <a:pPr algn="ctr"/>
            <a:r>
              <a:rPr lang="ar-SA" sz="2800" b="1" dirty="0">
                <a:solidFill>
                  <a:srgbClr val="0070C0"/>
                </a:solidFill>
              </a:rPr>
              <a:t>نظام الجودة </a:t>
            </a:r>
            <a:r>
              <a:rPr lang="ar-SA" sz="2800" b="1" dirty="0" smtClean="0">
                <a:solidFill>
                  <a:srgbClr val="0070C0"/>
                </a:solidFill>
              </a:rPr>
              <a:t>الداخلي</a:t>
            </a:r>
            <a:endParaRPr lang="ar-SA" sz="2800" b="1" dirty="0">
              <a:solidFill>
                <a:srgbClr val="0070C0"/>
              </a:solidFill>
              <a:cs typeface="+mn-cs"/>
            </a:endParaRPr>
          </a:p>
        </p:txBody>
      </p:sp>
      <p:sp>
        <p:nvSpPr>
          <p:cNvPr id="3" name="Subtitle 2"/>
          <p:cNvSpPr>
            <a:spLocks noGrp="1"/>
          </p:cNvSpPr>
          <p:nvPr>
            <p:ph type="subTitle" idx="1"/>
          </p:nvPr>
        </p:nvSpPr>
        <p:spPr>
          <a:xfrm>
            <a:off x="323528" y="1700808"/>
            <a:ext cx="7776864" cy="3528392"/>
          </a:xfrm>
        </p:spPr>
        <p:txBody>
          <a:bodyPr/>
          <a:lstStyle/>
          <a:p>
            <a:pPr algn="r"/>
            <a:r>
              <a:rPr lang="ar-SA" sz="2800" dirty="0">
                <a:solidFill>
                  <a:schemeClr val="tx1"/>
                </a:solidFill>
              </a:rPr>
              <a:t/>
            </a:r>
            <a:br>
              <a:rPr lang="ar-SA" sz="2800" dirty="0">
                <a:solidFill>
                  <a:schemeClr val="tx1"/>
                </a:solidFill>
              </a:rPr>
            </a:br>
            <a:r>
              <a:rPr lang="ar-SA" sz="2400" dirty="0">
                <a:solidFill>
                  <a:schemeClr val="tx1"/>
                </a:solidFill>
              </a:rPr>
              <a:t>هو </a:t>
            </a:r>
            <a:r>
              <a:rPr lang="ar-SA" sz="2400" dirty="0" smtClean="0">
                <a:solidFill>
                  <a:schemeClr val="tx1"/>
                </a:solidFill>
              </a:rPr>
              <a:t>مجموعة من السياسات والأنظمة والإجراءات والمعايير والمؤشرات الذى </a:t>
            </a:r>
            <a:r>
              <a:rPr lang="ar-SA" sz="2400" dirty="0">
                <a:solidFill>
                  <a:schemeClr val="tx1"/>
                </a:solidFill>
              </a:rPr>
              <a:t>تضعه </a:t>
            </a:r>
            <a:r>
              <a:rPr lang="ar-SA" sz="2400" dirty="0" smtClean="0">
                <a:solidFill>
                  <a:schemeClr val="tx1"/>
                </a:solidFill>
              </a:rPr>
              <a:t>الجامعة أو المؤسسة التعليمية لضمان جودة برامجها الأكاديمية. حيث تستخدم مقاييس تتسم بالمساءلة والشفافية لمتابعة </a:t>
            </a:r>
            <a:r>
              <a:rPr lang="ar-SA" sz="2400" dirty="0">
                <a:solidFill>
                  <a:schemeClr val="tx1"/>
                </a:solidFill>
              </a:rPr>
              <a:t>وتقييم الأداء </a:t>
            </a:r>
            <a:r>
              <a:rPr lang="ar-SA" sz="2400" dirty="0" smtClean="0">
                <a:solidFill>
                  <a:schemeClr val="tx1"/>
                </a:solidFill>
              </a:rPr>
              <a:t>ووضع خطط للتحسين المستمر.</a:t>
            </a:r>
            <a:r>
              <a:rPr lang="ar-SA" dirty="0"/>
              <a:t/>
            </a:r>
            <a:br>
              <a:rPr lang="ar-SA" dirty="0"/>
            </a:br>
            <a:endParaRPr lang="ar-SA" dirty="0"/>
          </a:p>
        </p:txBody>
      </p:sp>
    </p:spTree>
    <p:extLst>
      <p:ext uri="{BB962C8B-B14F-4D97-AF65-F5344CB8AC3E}">
        <p14:creationId xmlns:p14="http://schemas.microsoft.com/office/powerpoint/2010/main" val="2240697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7620000" cy="2952328"/>
          </a:xfrm>
        </p:spPr>
        <p:txBody>
          <a:bodyPr/>
          <a:lstStyle/>
          <a:p>
            <a:pPr algn="ctr"/>
            <a:r>
              <a:rPr lang="ar-SA" b="1" dirty="0" smtClean="0">
                <a:solidFill>
                  <a:schemeClr val="tx1"/>
                </a:solidFill>
                <a:cs typeface="+mn-cs"/>
              </a:rPr>
              <a:t>أسباب انشاء نظام الجودة الداخلي؟</a:t>
            </a:r>
            <a:endParaRPr lang="ar-SA" b="1" dirty="0">
              <a:solidFill>
                <a:schemeClr val="tx1"/>
              </a:solidFill>
              <a:cs typeface="+mn-cs"/>
            </a:endParaRPr>
          </a:p>
        </p:txBody>
      </p:sp>
      <p:sp>
        <p:nvSpPr>
          <p:cNvPr id="3" name="Slide Number Placeholder 2"/>
          <p:cNvSpPr>
            <a:spLocks noGrp="1"/>
          </p:cNvSpPr>
          <p:nvPr>
            <p:ph type="sldNum" sz="quarter" idx="12"/>
          </p:nvPr>
        </p:nvSpPr>
        <p:spPr/>
        <p:txBody>
          <a:bodyPr/>
          <a:lstStyle/>
          <a:p>
            <a:pPr>
              <a:defRPr/>
            </a:pPr>
            <a:fld id="{9B5E880E-9C36-49FD-B336-5011C8427BEE}" type="slidenum">
              <a:rPr lang="en-GB" smtClean="0">
                <a:solidFill>
                  <a:prstClr val="black">
                    <a:tint val="75000"/>
                  </a:prstClr>
                </a:solidFill>
              </a:rPr>
              <a:pPr>
                <a:defRPr/>
              </a:pPr>
              <a:t>6</a:t>
            </a:fld>
            <a:endParaRPr lang="en-GB">
              <a:solidFill>
                <a:prstClr val="black">
                  <a:tint val="75000"/>
                </a:prstClr>
              </a:solidFill>
            </a:endParaRPr>
          </a:p>
        </p:txBody>
      </p:sp>
    </p:spTree>
    <p:extLst>
      <p:ext uri="{BB962C8B-B14F-4D97-AF65-F5344CB8AC3E}">
        <p14:creationId xmlns:p14="http://schemas.microsoft.com/office/powerpoint/2010/main" val="909746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7</a:t>
            </a:fld>
            <a:endParaRPr lang="en-GB">
              <a:solidFill>
                <a:prstClr val="black">
                  <a:tint val="75000"/>
                </a:prstClr>
              </a:solidFill>
            </a:endParaRPr>
          </a:p>
        </p:txBody>
      </p:sp>
      <p:sp>
        <p:nvSpPr>
          <p:cNvPr id="3" name="Rectangle 2"/>
          <p:cNvSpPr/>
          <p:nvPr/>
        </p:nvSpPr>
        <p:spPr>
          <a:xfrm>
            <a:off x="428824" y="692696"/>
            <a:ext cx="7560840" cy="4154984"/>
          </a:xfrm>
          <a:prstGeom prst="rect">
            <a:avLst/>
          </a:prstGeom>
        </p:spPr>
        <p:txBody>
          <a:bodyPr wrap="square">
            <a:spAutoFit/>
          </a:bodyPr>
          <a:lstStyle/>
          <a:p>
            <a:pPr algn="r" rtl="1"/>
            <a:r>
              <a:rPr lang="ar-SA" sz="2400" b="1" dirty="0"/>
              <a:t>أسباب انشاء نظام الجودة الداخلي</a:t>
            </a:r>
            <a:r>
              <a:rPr lang="ar-SA" sz="2400" b="1" dirty="0" smtClean="0"/>
              <a:t>؟</a:t>
            </a:r>
          </a:p>
          <a:p>
            <a:pPr algn="r" rtl="1"/>
            <a:endParaRPr lang="en-US" sz="2400" dirty="0"/>
          </a:p>
          <a:p>
            <a:pPr marL="342900" lvl="0" indent="-342900" algn="r" rtl="1">
              <a:buFont typeface="Arial" pitchFamily="34" charset="0"/>
              <a:buChar char="•"/>
            </a:pPr>
            <a:r>
              <a:rPr lang="ar-SA" sz="2400" dirty="0"/>
              <a:t>تحقيق مستوى متميز من الأداء الأكاديمي والإداري.</a:t>
            </a:r>
            <a:endParaRPr lang="en-US" sz="2400" dirty="0"/>
          </a:p>
          <a:p>
            <a:pPr marL="342900" lvl="0" indent="-342900" algn="r" rtl="1">
              <a:buFont typeface="Arial" pitchFamily="34" charset="0"/>
              <a:buChar char="•"/>
            </a:pPr>
            <a:r>
              <a:rPr lang="ar-SA" sz="2400" dirty="0"/>
              <a:t>توثيق الممارسات الأكاديمية والإدارية.</a:t>
            </a:r>
            <a:endParaRPr lang="en-US" sz="2400" dirty="0"/>
          </a:p>
          <a:p>
            <a:pPr marL="342900" lvl="0" indent="-342900" algn="r" rtl="1">
              <a:buFont typeface="Arial" pitchFamily="34" charset="0"/>
              <a:buChar char="•"/>
            </a:pPr>
            <a:r>
              <a:rPr lang="ar-SA" sz="2400" dirty="0">
                <a:solidFill>
                  <a:srgbClr val="002060"/>
                </a:solidFill>
              </a:rPr>
              <a:t>خفض التكاليف وتقليل الجهد ورفع مستوى جودة العمل. </a:t>
            </a:r>
            <a:endParaRPr lang="en-US" sz="2400" dirty="0">
              <a:solidFill>
                <a:srgbClr val="002060"/>
              </a:solidFill>
            </a:endParaRPr>
          </a:p>
          <a:p>
            <a:pPr marL="342900" lvl="0" indent="-342900" algn="r" rtl="1">
              <a:buFont typeface="Arial" pitchFamily="34" charset="0"/>
              <a:buChar char="•"/>
            </a:pPr>
            <a:r>
              <a:rPr lang="ar-SA" sz="2400" dirty="0">
                <a:solidFill>
                  <a:srgbClr val="002060"/>
                </a:solidFill>
              </a:rPr>
              <a:t>تحسين جودة المخرجات.</a:t>
            </a:r>
            <a:endParaRPr lang="en-US" sz="2400" dirty="0">
              <a:solidFill>
                <a:srgbClr val="002060"/>
              </a:solidFill>
            </a:endParaRPr>
          </a:p>
          <a:p>
            <a:pPr marL="342900" lvl="0" indent="-342900" algn="r" rtl="1">
              <a:buFont typeface="Arial" pitchFamily="34" charset="0"/>
              <a:buChar char="•"/>
            </a:pPr>
            <a:r>
              <a:rPr lang="ar-SA" sz="2400" dirty="0">
                <a:solidFill>
                  <a:srgbClr val="002060"/>
                </a:solidFill>
              </a:rPr>
              <a:t>تلبية احتياجات المجتمع.</a:t>
            </a:r>
            <a:endParaRPr lang="en-US" sz="2400" dirty="0">
              <a:solidFill>
                <a:srgbClr val="002060"/>
              </a:solidFill>
            </a:endParaRPr>
          </a:p>
          <a:p>
            <a:pPr marL="342900" lvl="0" indent="-342900" algn="r" rtl="1">
              <a:buFont typeface="Arial" pitchFamily="34" charset="0"/>
              <a:buChar char="•"/>
            </a:pPr>
            <a:r>
              <a:rPr lang="ar-SA" sz="2400" dirty="0">
                <a:solidFill>
                  <a:srgbClr val="002060"/>
                </a:solidFill>
              </a:rPr>
              <a:t>العمل بروح الفريق.</a:t>
            </a:r>
            <a:endParaRPr lang="en-US" sz="2400" dirty="0">
              <a:solidFill>
                <a:srgbClr val="002060"/>
              </a:solidFill>
            </a:endParaRPr>
          </a:p>
          <a:p>
            <a:pPr marL="342900" lvl="0" indent="-342900" algn="r" rtl="1">
              <a:buFont typeface="Arial" pitchFamily="34" charset="0"/>
              <a:buChar char="•"/>
            </a:pPr>
            <a:r>
              <a:rPr lang="ar-SA" sz="2400" dirty="0">
                <a:solidFill>
                  <a:srgbClr val="002060"/>
                </a:solidFill>
              </a:rPr>
              <a:t>التحسين المستمر.</a:t>
            </a:r>
            <a:endParaRPr lang="en-US" sz="2400" dirty="0">
              <a:solidFill>
                <a:srgbClr val="002060"/>
              </a:solidFill>
            </a:endParaRPr>
          </a:p>
          <a:p>
            <a:pPr marL="342900" lvl="0" indent="-342900" algn="r" rtl="1">
              <a:buFont typeface="Arial" pitchFamily="34" charset="0"/>
              <a:buChar char="•"/>
            </a:pPr>
            <a:r>
              <a:rPr lang="ar-SA" sz="2400" dirty="0"/>
              <a:t>المساءلة.</a:t>
            </a:r>
            <a:endParaRPr lang="en-US" sz="2400" dirty="0"/>
          </a:p>
          <a:p>
            <a:pPr marL="342900" lvl="0" indent="-342900" algn="r" rtl="1">
              <a:buFont typeface="Arial" pitchFamily="34" charset="0"/>
              <a:buChar char="•"/>
            </a:pPr>
            <a:r>
              <a:rPr lang="ar-SA" sz="2400" dirty="0"/>
              <a:t>الشفافية.</a:t>
            </a:r>
            <a:endParaRPr lang="en-US" sz="2400" dirty="0"/>
          </a:p>
        </p:txBody>
      </p:sp>
    </p:spTree>
    <p:extLst>
      <p:ext uri="{BB962C8B-B14F-4D97-AF65-F5344CB8AC3E}">
        <p14:creationId xmlns:p14="http://schemas.microsoft.com/office/powerpoint/2010/main" val="2713576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2780928"/>
            <a:ext cx="8064896" cy="3416320"/>
          </a:xfrm>
          <a:prstGeom prst="rect">
            <a:avLst/>
          </a:prstGeom>
        </p:spPr>
        <p:txBody>
          <a:bodyPr wrap="square">
            <a:spAutoFit/>
          </a:bodyPr>
          <a:lstStyle/>
          <a:p>
            <a:pPr marL="285750" indent="-285750" algn="r" rtl="1">
              <a:buFont typeface="Wingdings" pitchFamily="2" charset="2"/>
              <a:buChar char="q"/>
            </a:pPr>
            <a:r>
              <a:rPr lang="ar-SA" sz="2400" dirty="0" smtClean="0">
                <a:solidFill>
                  <a:prstClr val="black"/>
                </a:solidFill>
              </a:rPr>
              <a:t> ترسيخ </a:t>
            </a:r>
            <a:r>
              <a:rPr lang="ar-SA" sz="2400" dirty="0">
                <a:solidFill>
                  <a:prstClr val="black"/>
                </a:solidFill>
              </a:rPr>
              <a:t>مفاهيم متطلبات إنشاء نظام داخلي للجودة طبقا لنظام الهيئة الوطنية للتقويم والاعتماد الأكاديمي.</a:t>
            </a:r>
          </a:p>
          <a:p>
            <a:pPr marL="285750" indent="-285750" algn="r" rtl="1">
              <a:buFont typeface="Wingdings" pitchFamily="2" charset="2"/>
              <a:buChar char="q"/>
            </a:pPr>
            <a:r>
              <a:rPr lang="ar-SA" sz="2400" dirty="0" smtClean="0">
                <a:solidFill>
                  <a:srgbClr val="002060"/>
                </a:solidFill>
              </a:rPr>
              <a:t> التعرف </a:t>
            </a:r>
            <a:r>
              <a:rPr lang="ar-SA" sz="2400" dirty="0">
                <a:solidFill>
                  <a:srgbClr val="002060"/>
                </a:solidFill>
              </a:rPr>
              <a:t>على الإجراءات والعمليات التي سيتم تناولها وكيفية التعامل معها أثناء زيارات الاعتماد المؤسسي والبرامجي.</a:t>
            </a:r>
          </a:p>
          <a:p>
            <a:pPr marL="285750" indent="-285750" algn="r" rtl="1">
              <a:buFont typeface="Wingdings" pitchFamily="2" charset="2"/>
              <a:buChar char="q"/>
            </a:pPr>
            <a:r>
              <a:rPr lang="ar-SA" sz="2400" dirty="0" smtClean="0">
                <a:solidFill>
                  <a:prstClr val="black"/>
                </a:solidFill>
              </a:rPr>
              <a:t>  فحص </a:t>
            </a:r>
            <a:r>
              <a:rPr lang="ar-SA" sz="2400" dirty="0">
                <a:solidFill>
                  <a:prstClr val="black"/>
                </a:solidFill>
              </a:rPr>
              <a:t>الوضع الراهن لضمان الجودة بجامعة الحدود الشمالية على المستوى المؤسسي والبرامجي وذلك من خلال عمليات تقويم تشمل وبصورة موضوعية تقييم المعايير الإحدى عشر.</a:t>
            </a:r>
          </a:p>
          <a:p>
            <a:pPr marL="285750" indent="-285750" algn="r" rtl="1">
              <a:buFont typeface="Wingdings" pitchFamily="2" charset="2"/>
              <a:buChar char="q"/>
            </a:pPr>
            <a:endParaRPr lang="ar-SA" sz="2800" dirty="0">
              <a:solidFill>
                <a:prstClr val="black"/>
              </a:solidFill>
            </a:endParaRPr>
          </a:p>
          <a:p>
            <a:pPr algn="r" rtl="1"/>
            <a:endParaRPr lang="ar-SA" sz="2000" dirty="0"/>
          </a:p>
        </p:txBody>
      </p:sp>
      <p:sp>
        <p:nvSpPr>
          <p:cNvPr id="4" name="شكل بيضاوي 3"/>
          <p:cNvSpPr/>
          <p:nvPr/>
        </p:nvSpPr>
        <p:spPr>
          <a:xfrm>
            <a:off x="899592" y="1052736"/>
            <a:ext cx="7200800" cy="10801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C00000"/>
                </a:solidFill>
              </a:rPr>
              <a:t>أهداف تأسيس نظام الجودة على المستوى المؤسسي والبرامجي</a:t>
            </a:r>
            <a:endParaRPr lang="en-US" sz="2800" b="1" dirty="0">
              <a:solidFill>
                <a:srgbClr val="C00000"/>
              </a:solidFill>
            </a:endParaRPr>
          </a:p>
        </p:txBody>
      </p:sp>
      <p:sp>
        <p:nvSpPr>
          <p:cNvPr id="5" name="Slide Number Placeholder 4"/>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8</a:t>
            </a:fld>
            <a:endParaRPr lang="en-GB">
              <a:solidFill>
                <a:prstClr val="black">
                  <a:tint val="75000"/>
                </a:prstClr>
              </a:solidFill>
            </a:endParaRPr>
          </a:p>
        </p:txBody>
      </p:sp>
    </p:spTree>
    <p:extLst>
      <p:ext uri="{BB962C8B-B14F-4D97-AF65-F5344CB8AC3E}">
        <p14:creationId xmlns:p14="http://schemas.microsoft.com/office/powerpoint/2010/main" val="1703307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4756" y="2564904"/>
            <a:ext cx="8352928" cy="3785652"/>
          </a:xfrm>
          <a:prstGeom prst="rect">
            <a:avLst/>
          </a:prstGeom>
        </p:spPr>
        <p:txBody>
          <a:bodyPr wrap="square">
            <a:spAutoFit/>
          </a:bodyPr>
          <a:lstStyle/>
          <a:p>
            <a:pPr algn="r" rtl="1"/>
            <a:endParaRPr lang="ar-SA" sz="2400" dirty="0">
              <a:solidFill>
                <a:prstClr val="black"/>
              </a:solidFill>
            </a:endParaRPr>
          </a:p>
          <a:p>
            <a:pPr marL="285750" indent="-285750" algn="r" rtl="1">
              <a:buFont typeface="Wingdings" pitchFamily="2" charset="2"/>
              <a:buChar char="q"/>
            </a:pPr>
            <a:r>
              <a:rPr lang="ar-SA" sz="2400" dirty="0" smtClean="0">
                <a:solidFill>
                  <a:prstClr val="black"/>
                </a:solidFill>
              </a:rPr>
              <a:t> تعزيز </a:t>
            </a:r>
            <a:r>
              <a:rPr lang="ar-SA" sz="2400" dirty="0">
                <a:solidFill>
                  <a:prstClr val="black"/>
                </a:solidFill>
              </a:rPr>
              <a:t>قدرات القيادات وأعضاء هيئة التدريس في إعداد توصيفات البرامج والمقررات وإعداد التقارير الدورية والمقررات والبرامج</a:t>
            </a:r>
            <a:r>
              <a:rPr lang="ar-SA" sz="2400" dirty="0" smtClean="0">
                <a:solidFill>
                  <a:prstClr val="black"/>
                </a:solidFill>
              </a:rPr>
              <a:t>.</a:t>
            </a:r>
          </a:p>
          <a:p>
            <a:pPr marL="285750" indent="-285750" algn="r" rtl="1">
              <a:buFont typeface="Wingdings" pitchFamily="2" charset="2"/>
              <a:buChar char="q"/>
            </a:pPr>
            <a:r>
              <a:rPr lang="ar-SA" sz="2400" dirty="0" smtClean="0">
                <a:solidFill>
                  <a:prstClr val="black"/>
                </a:solidFill>
              </a:rPr>
              <a:t>  تدريب أعضاء هيئة التدريس على إعداد الدراسات الذاتية على   </a:t>
            </a:r>
          </a:p>
          <a:p>
            <a:pPr algn="r" rtl="1"/>
            <a:r>
              <a:rPr lang="ar-SA" sz="2400" dirty="0">
                <a:solidFill>
                  <a:prstClr val="black"/>
                </a:solidFill>
              </a:rPr>
              <a:t> </a:t>
            </a:r>
            <a:r>
              <a:rPr lang="ar-SA" sz="2400" dirty="0" smtClean="0">
                <a:solidFill>
                  <a:prstClr val="black"/>
                </a:solidFill>
              </a:rPr>
              <a:t>    المستوى المؤسسي </a:t>
            </a:r>
            <a:r>
              <a:rPr lang="ar-SA" sz="2400" dirty="0" err="1" smtClean="0">
                <a:solidFill>
                  <a:prstClr val="black"/>
                </a:solidFill>
              </a:rPr>
              <a:t>والبرامجى</a:t>
            </a:r>
            <a:r>
              <a:rPr lang="ar-SA" sz="2400" dirty="0" smtClean="0">
                <a:solidFill>
                  <a:prstClr val="black"/>
                </a:solidFill>
              </a:rPr>
              <a:t>.</a:t>
            </a:r>
          </a:p>
          <a:p>
            <a:pPr marL="285750" indent="-285750" algn="r" rtl="1">
              <a:buFont typeface="Wingdings" pitchFamily="2" charset="2"/>
              <a:buChar char="q"/>
            </a:pPr>
            <a:r>
              <a:rPr lang="ar-SA" sz="2400" dirty="0" smtClean="0">
                <a:solidFill>
                  <a:prstClr val="black"/>
                </a:solidFill>
              </a:rPr>
              <a:t>  التحقق </a:t>
            </a:r>
            <a:r>
              <a:rPr lang="ar-SA" sz="2400" dirty="0">
                <a:solidFill>
                  <a:prstClr val="black"/>
                </a:solidFill>
              </a:rPr>
              <a:t>المستقل من التقويم من خلال الأخذ برأي مستقل من غير </a:t>
            </a:r>
            <a:r>
              <a:rPr lang="ar-SA" sz="2400" dirty="0" smtClean="0">
                <a:solidFill>
                  <a:prstClr val="black"/>
                </a:solidFill>
              </a:rPr>
              <a:t>  القائمين </a:t>
            </a:r>
            <a:r>
              <a:rPr lang="ar-SA" sz="2400" dirty="0">
                <a:solidFill>
                  <a:prstClr val="black"/>
                </a:solidFill>
              </a:rPr>
              <a:t>على ذلك النشاط</a:t>
            </a:r>
            <a:r>
              <a:rPr lang="ar-SA" sz="2400" dirty="0" smtClean="0">
                <a:solidFill>
                  <a:prstClr val="black"/>
                </a:solidFill>
              </a:rPr>
              <a:t>.</a:t>
            </a:r>
          </a:p>
          <a:p>
            <a:pPr marL="285750" indent="-285750" algn="r" rtl="1">
              <a:buFont typeface="Wingdings" pitchFamily="2" charset="2"/>
              <a:buChar char="q"/>
            </a:pPr>
            <a:r>
              <a:rPr lang="ar-SA" sz="2400" dirty="0" smtClean="0">
                <a:solidFill>
                  <a:prstClr val="black"/>
                </a:solidFill>
              </a:rPr>
              <a:t>  تجهيز </a:t>
            </a:r>
            <a:r>
              <a:rPr lang="ar-SA" sz="2400" dirty="0">
                <a:solidFill>
                  <a:prstClr val="black"/>
                </a:solidFill>
              </a:rPr>
              <a:t>جامعة الحدود الشمالية للتقدم للهيئة الوطنية للتقويم والاعتماد الأكاديمي للاعتماد المؤسسي والبرامجي</a:t>
            </a:r>
            <a:r>
              <a:rPr lang="ar-SA" sz="2400" dirty="0" smtClean="0">
                <a:solidFill>
                  <a:prstClr val="black"/>
                </a:solidFill>
              </a:rPr>
              <a:t>.</a:t>
            </a:r>
          </a:p>
          <a:p>
            <a:pPr marL="285750" indent="-285750" algn="r" rtl="1">
              <a:buFont typeface="Wingdings" pitchFamily="2" charset="2"/>
              <a:buChar char="q"/>
            </a:pPr>
            <a:endParaRPr lang="ar-SA" sz="2400" dirty="0">
              <a:solidFill>
                <a:prstClr val="black"/>
              </a:solidFill>
            </a:endParaRPr>
          </a:p>
        </p:txBody>
      </p:sp>
      <p:sp>
        <p:nvSpPr>
          <p:cNvPr id="4" name="شكل بيضاوي 3"/>
          <p:cNvSpPr/>
          <p:nvPr/>
        </p:nvSpPr>
        <p:spPr>
          <a:xfrm>
            <a:off x="895524" y="980728"/>
            <a:ext cx="7398580" cy="134644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C00000"/>
                </a:solidFill>
              </a:rPr>
              <a:t>أهداف تأسيس نظام الجودة على المستوى المؤسسي والبرامجي</a:t>
            </a:r>
            <a:endParaRPr lang="en-US" sz="2800" b="1" dirty="0">
              <a:solidFill>
                <a:srgbClr val="C00000"/>
              </a:solidFill>
            </a:endParaRPr>
          </a:p>
        </p:txBody>
      </p:sp>
      <p:sp>
        <p:nvSpPr>
          <p:cNvPr id="5" name="Slide Number Placeholder 4"/>
          <p:cNvSpPr>
            <a:spLocks noGrp="1"/>
          </p:cNvSpPr>
          <p:nvPr>
            <p:ph type="sldNum" sz="quarter" idx="12"/>
          </p:nvPr>
        </p:nvSpPr>
        <p:spPr/>
        <p:txBody>
          <a:bodyPr/>
          <a:lstStyle/>
          <a:p>
            <a:pPr>
              <a:defRPr/>
            </a:pPr>
            <a:fld id="{D45167CF-9041-403B-BABD-C45DBE107544}" type="slidenum">
              <a:rPr lang="en-GB" smtClean="0">
                <a:solidFill>
                  <a:prstClr val="black">
                    <a:tint val="75000"/>
                  </a:prstClr>
                </a:solidFill>
              </a:rPr>
              <a:pPr>
                <a:defRPr/>
              </a:pPr>
              <a:t>9</a:t>
            </a:fld>
            <a:endParaRPr lang="en-GB">
              <a:solidFill>
                <a:prstClr val="black">
                  <a:tint val="75000"/>
                </a:prstClr>
              </a:solidFill>
            </a:endParaRPr>
          </a:p>
        </p:txBody>
      </p:sp>
    </p:spTree>
    <p:extLst>
      <p:ext uri="{BB962C8B-B14F-4D97-AF65-F5344CB8AC3E}">
        <p14:creationId xmlns:p14="http://schemas.microsoft.com/office/powerpoint/2010/main" val="13474969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6383</TotalTime>
  <Words>1845</Words>
  <Application>Microsoft Office PowerPoint</Application>
  <PresentationFormat>On-screen Show (4:3)</PresentationFormat>
  <Paragraphs>308</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Adjacency</vt:lpstr>
      <vt:lpstr> </vt:lpstr>
      <vt:lpstr>بسم الله الرحمن الرحيم </vt:lpstr>
      <vt:lpstr>PowerPoint Presentation</vt:lpstr>
      <vt:lpstr>ما هو نظام الجودة الداخلي؟  Internal Quality System</vt:lpstr>
      <vt:lpstr>نظام الجودة الداخلي</vt:lpstr>
      <vt:lpstr>أسباب انشاء نظام الجودة الداخلي؟</vt:lpstr>
      <vt:lpstr>PowerPoint Presentation</vt:lpstr>
      <vt:lpstr>PowerPoint Presentation</vt:lpstr>
      <vt:lpstr>PowerPoint Presentation</vt:lpstr>
      <vt:lpstr>ضمان تحقيق مستوى مناسب من الجودة في المؤسسات التعليمية.  طمأنة الطلاب وأولياء أمورهم وقطاع التوظيف وغيرهم من  مستفيدى الجامعة إلى أن مستوى الجودة في المؤسسة التعليمية ملائم ويحقق تطلعاتهم.  قياس المخرجات للتحقق من مواءمتها لمتطلبات سوق العمل ومتطلبات التنمية الوطنية. </vt:lpstr>
      <vt:lpstr>مكونات الهيكل التنظيمي للجودة في الجامعة</vt:lpstr>
      <vt:lpstr> هيكل تنظيمي لعمل لجان الجودة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مهام ومسئوليات منسقي الجودة في الكليات </vt:lpstr>
      <vt:lpstr>PowerPoint Presentation</vt:lpstr>
      <vt:lpstr>PowerPoint Presentation</vt:lpstr>
      <vt:lpstr>الهيكل التنظيمي لوحدة الجودة :     الهيكل التنظيمي  ( منجز أم لا)      اعتماده من قبل مجلس القسم        تاريخ الاعتماد    خطة عمل الوحدة :               موثقة ومعلنة                 تاريخ اعتمادها من مجلس القسم               مدى إنجاز خطة العمل وفقا للتقويم الزمني المعتمد. </vt:lpstr>
      <vt:lpstr>مهام وحدة الجودة في القسم/البرنامج الأكاديمي</vt:lpstr>
      <vt:lpstr>PowerPoint Presentation</vt:lpstr>
      <vt:lpstr>مهام ممثلي الجودة بالبرامج</vt:lpstr>
      <vt:lpstr>PowerPoint Presentation</vt:lpstr>
      <vt:lpstr>PowerPoint Presentation</vt:lpstr>
      <vt:lpstr>PowerPoint Presentation</vt:lpstr>
      <vt:lpstr>بالتعاون مع أفراد مجموعتك  ماهى العوامل الضرورية لنجاح مركز ضمان الجودة </vt:lpstr>
      <vt:lpstr>عوامل نجاح مركز ضمان الجودة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الجودة والاعتماد في التعليم الجامعي</dc:title>
  <dc:creator>omran</dc:creator>
  <cp:lastModifiedBy>mansour</cp:lastModifiedBy>
  <cp:revision>547</cp:revision>
  <dcterms:created xsi:type="dcterms:W3CDTF">2010-03-09T10:56:35Z</dcterms:created>
  <dcterms:modified xsi:type="dcterms:W3CDTF">2013-03-12T16:23:16Z</dcterms:modified>
</cp:coreProperties>
</file>